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975" r:id="rId2"/>
    <p:sldId id="984" r:id="rId3"/>
    <p:sldId id="1123" r:id="rId4"/>
    <p:sldId id="1065" r:id="rId5"/>
    <p:sldId id="1124" r:id="rId6"/>
    <p:sldId id="1075" r:id="rId7"/>
    <p:sldId id="1139" r:id="rId8"/>
    <p:sldId id="1140" r:id="rId9"/>
    <p:sldId id="1103" r:id="rId10"/>
    <p:sldId id="1125" r:id="rId11"/>
    <p:sldId id="1141" r:id="rId12"/>
    <p:sldId id="1143" r:id="rId13"/>
    <p:sldId id="876" r:id="rId14"/>
  </p:sldIdLst>
  <p:sldSz cx="9144000" cy="6858000" type="screen4x3"/>
  <p:notesSz cx="9144000" cy="6858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charset="0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宋体" charset="0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宋体" charset="0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宋体" charset="0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宋体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984"/>
    <a:srgbClr val="12357C"/>
    <a:srgbClr val="6F3898"/>
    <a:srgbClr val="93052E"/>
    <a:srgbClr val="922706"/>
    <a:srgbClr val="00FF00"/>
    <a:srgbClr val="FFFF00"/>
    <a:srgbClr val="DDDDDD"/>
    <a:srgbClr val="1325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270" autoAdjust="0"/>
  </p:normalViewPr>
  <p:slideViewPr>
    <p:cSldViewPr snapToObjects="1">
      <p:cViewPr>
        <p:scale>
          <a:sx n="50" d="100"/>
          <a:sy n="50" d="100"/>
        </p:scale>
        <p:origin x="1776" y="492"/>
      </p:cViewPr>
      <p:guideLst>
        <p:guide orient="horz" pos="2159"/>
        <p:guide pos="2800"/>
      </p:guideLst>
    </p:cSldViewPr>
  </p:slideViewPr>
  <p:outlineViewPr>
    <p:cViewPr>
      <p:scale>
        <a:sx n="33" d="100"/>
        <a:sy n="33" d="100"/>
      </p:scale>
      <p:origin x="0" y="-23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307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0813" cy="3429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3075" name="日期占位符 3074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6" name="幻灯片图像占位符 3075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2857500" y="512763"/>
            <a:ext cx="3429000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文本占位符 3076"/>
          <p:cNvSpPr>
            <a:spLocks noGrp="1" noRot="1" noChangeArrowheads="1"/>
          </p:cNvSpPr>
          <p:nvPr>
            <p:ph type="body" sz="quarter" idx="4294967295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页脚占位符 3077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0813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eaLnBrk="1" hangingPunct="1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3079" name="灯片编号占位符 3078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pPr>
              <a:defRPr/>
            </a:pPr>
            <a:fld id="{23FA24B5-160C-A14D-9489-85B9EE4EF4C2}" type="slidenum">
              <a:rPr lang="en-US" altLang="zh-CN"/>
              <a:pPr>
                <a:defRPr/>
              </a:pPr>
              <a:t>‹#›</a:t>
            </a:fld>
            <a:endParaRPr lang="zh-CN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82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A24B5-160C-A14D-9489-85B9EE4EF4C2}" type="slidenum">
              <a:rPr lang="en-US" altLang="zh-CN" smtClean="0"/>
              <a:pPr>
                <a:defRPr/>
              </a:pPr>
              <a:t>1</a:t>
            </a:fld>
            <a:endParaRPr lang="zh-CN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956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A24B5-160C-A14D-9489-85B9EE4EF4C2}" type="slidenum">
              <a:rPr lang="en-US" altLang="zh-CN" smtClean="0"/>
              <a:pPr>
                <a:defRPr/>
              </a:pPr>
              <a:t>4</a:t>
            </a:fld>
            <a:endParaRPr lang="zh-CN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877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A24B5-160C-A14D-9489-85B9EE4EF4C2}" type="slidenum">
              <a:rPr lang="en-US" altLang="zh-CN" smtClean="0"/>
              <a:pPr>
                <a:defRPr/>
              </a:pPr>
              <a:t>13</a:t>
            </a:fld>
            <a:endParaRPr lang="zh-CN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302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051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3979863"/>
            <a:ext cx="2914650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052" descr="北方交通大学—世纪钟（校钟）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179388"/>
            <a:ext cx="842962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2053" descr="北方交通大学—思源楼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84150"/>
            <a:ext cx="9525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2054" descr="0952583433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79388"/>
            <a:ext cx="8382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2055" descr="19楼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8415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2056" descr="20055131012136649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184150"/>
            <a:ext cx="88106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685800" y="1798638"/>
            <a:ext cx="7772400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 sz="4400" kern="1200"/>
            </a:lvl1pPr>
          </a:lstStyle>
          <a:p>
            <a:pPr lvl="0"/>
            <a:r>
              <a:rPr lang="zh-CN" altLang="en-US" noProof="1"/>
              <a:t>单击此处编辑母版标题样式</a:t>
            </a:r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371600" y="3957638"/>
            <a:ext cx="6400800" cy="1079500"/>
          </a:xfrm>
          <a:prstGeom prst="rect">
            <a:avLst/>
          </a:prstGeom>
          <a:noFill/>
          <a:ln w="9525">
            <a:noFill/>
          </a:ln>
        </p:spPr>
        <p:txBody>
          <a:bodyPr anchor="ctr" anchorCtr="1"/>
          <a:lstStyle>
            <a:lvl1pPr marL="0" lvl="0" indent="0" algn="ctr">
              <a:buNone/>
              <a:defRPr sz="2400" kern="1200">
                <a:solidFill>
                  <a:srgbClr val="16388A"/>
                </a:solidFill>
              </a:defRPr>
            </a:lvl1pPr>
            <a:lvl2pPr marL="457200" lvl="1" indent="-457200" algn="ctr">
              <a:buNone/>
              <a:defRPr sz="2400" kern="1200">
                <a:solidFill>
                  <a:srgbClr val="16388A"/>
                </a:solidFill>
              </a:defRPr>
            </a:lvl2pPr>
            <a:lvl3pPr marL="914400" lvl="2" indent="-914400" algn="ctr">
              <a:buNone/>
              <a:defRPr sz="2400" kern="1200">
                <a:solidFill>
                  <a:srgbClr val="16388A"/>
                </a:solidFill>
              </a:defRPr>
            </a:lvl3pPr>
            <a:lvl4pPr marL="1371600" lvl="3" indent="-1371600" algn="ctr">
              <a:buNone/>
              <a:defRPr sz="2400" kern="1200">
                <a:solidFill>
                  <a:srgbClr val="16388A"/>
                </a:solidFill>
              </a:defRPr>
            </a:lvl4pPr>
            <a:lvl5pPr marL="1828800" lvl="4" indent="-1828800" algn="ctr">
              <a:buNone/>
              <a:defRPr sz="2400" kern="1200">
                <a:solidFill>
                  <a:srgbClr val="16388A"/>
                </a:solidFill>
              </a:defRPr>
            </a:lvl5pPr>
          </a:lstStyle>
          <a:p>
            <a:pPr lvl="0"/>
            <a:r>
              <a:rPr lang="zh-CN" altLang="en-US" noProof="1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968494526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86790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80635" y="152400"/>
            <a:ext cx="2163366" cy="61817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0538" y="152400"/>
            <a:ext cx="6364684" cy="61817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3160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0771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6734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0538" y="1268413"/>
            <a:ext cx="4032504" cy="506571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7634" y="1268413"/>
            <a:ext cx="4032504" cy="506571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6415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6276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8343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952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7224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1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064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025" descr="badgeb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1131888"/>
            <a:ext cx="709295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矩形 1026"/>
          <p:cNvSpPr>
            <a:spLocks noChangeArrowheads="1"/>
          </p:cNvSpPr>
          <p:nvPr/>
        </p:nvSpPr>
        <p:spPr bwMode="auto">
          <a:xfrm>
            <a:off x="287338" y="990600"/>
            <a:ext cx="4318000" cy="285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3398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028" name="矩形 1027"/>
          <p:cNvSpPr>
            <a:spLocks noChangeArrowheads="1"/>
          </p:cNvSpPr>
          <p:nvPr/>
        </p:nvSpPr>
        <p:spPr bwMode="auto">
          <a:xfrm>
            <a:off x="4826000" y="6477000"/>
            <a:ext cx="4318000" cy="285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3398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029" name="标题 102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38400" y="152400"/>
            <a:ext cx="6705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5400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0" name="文本占位符 1029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90538" y="1268413"/>
            <a:ext cx="8229600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13398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anose="020B0604020202020204" pitchFamily="34" charset="0"/>
          <a:ea typeface="华文新魏" panose="0201080004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anose="020B0604020202020204" pitchFamily="34" charset="0"/>
          <a:ea typeface="华文新魏" panose="0201080004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anose="020B0604020202020204" pitchFamily="34" charset="0"/>
          <a:ea typeface="华文新魏" panose="0201080004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anose="020B0604020202020204" pitchFamily="34" charset="0"/>
          <a:ea typeface="华文新魏" panose="0201080004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anose="020B0604020202020204" pitchFamily="34" charset="0"/>
          <a:ea typeface="华文新魏" panose="0201080004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anose="020B0604020202020204" pitchFamily="34" charset="0"/>
          <a:ea typeface="华文新魏" panose="0201080004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anose="020B0604020202020204" pitchFamily="34" charset="0"/>
          <a:ea typeface="华文新魏" panose="0201080004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anose="020B0604020202020204" pitchFamily="34" charset="0"/>
          <a:ea typeface="华文新魏" panose="02010800040101010101" pitchFamily="2" charset="-122"/>
        </a:defRPr>
      </a:lvl9pPr>
    </p:titleStyle>
    <p:bodyStyle>
      <a:lvl1pPr marL="449263" indent="-44926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SzPct val="120000"/>
        <a:buBlip>
          <a:blip r:embed="rId15"/>
        </a:buBlip>
        <a:defRPr sz="2800" kern="1200">
          <a:solidFill>
            <a:srgbClr val="133984"/>
          </a:solidFill>
          <a:latin typeface="+mn-lt"/>
          <a:ea typeface="+mn-ea"/>
          <a:cs typeface="+mn-cs"/>
        </a:defRPr>
      </a:lvl1pPr>
      <a:lvl2pPr marL="914400" lvl="1" indent="-28575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400" kern="1200">
          <a:solidFill>
            <a:srgbClr val="133984"/>
          </a:solidFill>
          <a:latin typeface="+mn-lt"/>
          <a:ea typeface="+mn-ea"/>
          <a:cs typeface="+mn-cs"/>
        </a:defRPr>
      </a:lvl2pPr>
      <a:lvl3pPr marL="1322388" lvl="2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30375" lvl="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38363" lvl="4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4097"/>
          <p:cNvSpPr>
            <a:spLocks noGrp="1" noChangeArrowheads="1"/>
          </p:cNvSpPr>
          <p:nvPr>
            <p:ph type="ctrTitle"/>
          </p:nvPr>
        </p:nvSpPr>
        <p:spPr>
          <a:xfrm>
            <a:off x="152400" y="1752600"/>
            <a:ext cx="8839200" cy="1927225"/>
          </a:xfrm>
        </p:spPr>
        <p:txBody>
          <a:bodyPr/>
          <a:lstStyle/>
          <a:p>
            <a:pPr algn="ctr"/>
            <a:r>
              <a:rPr lang="en-US" altLang="zh-CN" sz="3200" b="0" dirty="0"/>
              <a:t>ECG classification based on unfixed length segmentation of heartbeat</a:t>
            </a:r>
            <a:endParaRPr lang="zh-CN" altLang="en-US" sz="4800" dirty="0">
              <a:latin typeface="宋体" charset="0"/>
              <a:ea typeface="宋体" charset="0"/>
            </a:endParaRPr>
          </a:p>
        </p:txBody>
      </p:sp>
      <p:sp>
        <p:nvSpPr>
          <p:cNvPr id="4099" name="副标题 4098"/>
          <p:cNvSpPr>
            <a:spLocks noGrp="1" noChangeArrowheads="1"/>
          </p:cNvSpPr>
          <p:nvPr>
            <p:ph type="subTitle" idx="1"/>
          </p:nvPr>
        </p:nvSpPr>
        <p:spPr>
          <a:xfrm>
            <a:off x="-21704" y="4581128"/>
            <a:ext cx="5601485" cy="1747838"/>
          </a:xfrm>
        </p:spPr>
        <p:txBody>
          <a:bodyPr/>
          <a:lstStyle/>
          <a:p>
            <a:r>
              <a:rPr lang="en-US" altLang="zh-CN" sz="1600" dirty="0"/>
              <a:t>Bin Chen, </a:t>
            </a:r>
            <a:r>
              <a:rPr lang="en-US" altLang="zh-CN" sz="1600" dirty="0" err="1"/>
              <a:t>Yuchun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Guo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Yishuai</a:t>
            </a:r>
            <a:r>
              <a:rPr lang="en-US" altLang="zh-CN" sz="1600" dirty="0"/>
              <a:t> Chen, </a:t>
            </a:r>
            <a:r>
              <a:rPr lang="en-US" altLang="zh-CN" sz="1600" dirty="0" err="1"/>
              <a:t>Hongyun</a:t>
            </a:r>
            <a:r>
              <a:rPr lang="en-US" altLang="zh-CN" sz="1600" dirty="0"/>
              <a:t> Zheng</a:t>
            </a:r>
          </a:p>
          <a:p>
            <a:r>
              <a:rPr lang="en-US" altLang="zh-CN" sz="1600" dirty="0"/>
              <a:t>School of Electronics and </a:t>
            </a:r>
            <a:r>
              <a:rPr lang="en-US" altLang="zh-CN" sz="1600" dirty="0" err="1"/>
              <a:t>Infromation</a:t>
            </a:r>
            <a:r>
              <a:rPr lang="en-US" altLang="zh-CN" sz="1600" dirty="0"/>
              <a:t> Engineering, </a:t>
            </a:r>
          </a:p>
          <a:p>
            <a:r>
              <a:rPr lang="en-US" altLang="zh-CN" sz="1600" dirty="0"/>
              <a:t>Beijing </a:t>
            </a:r>
            <a:r>
              <a:rPr lang="en-US" altLang="zh-CN" sz="1600" dirty="0" err="1"/>
              <a:t>Jiaotong</a:t>
            </a:r>
            <a:r>
              <a:rPr lang="en-US" altLang="zh-CN" sz="1600" dirty="0"/>
              <a:t> University</a:t>
            </a:r>
            <a:r>
              <a:rPr lang="en-US" altLang="zh-CN" sz="1600" dirty="0" smtClean="0"/>
              <a:t>,</a:t>
            </a:r>
          </a:p>
          <a:p>
            <a:r>
              <a:rPr lang="en-US" altLang="zh-CN" sz="1600" dirty="0" smtClean="0"/>
              <a:t> </a:t>
            </a:r>
            <a:r>
              <a:rPr lang="en-US" altLang="zh-CN" sz="1600" dirty="0"/>
              <a:t>Beijing, China 100044</a:t>
            </a:r>
          </a:p>
          <a:p>
            <a:r>
              <a:rPr lang="en-US" altLang="zh-CN" sz="1600" dirty="0"/>
              <a:t>Email: {16120044, </a:t>
            </a:r>
            <a:r>
              <a:rPr lang="en-US" altLang="zh-CN" sz="1600" dirty="0" err="1"/>
              <a:t>ychguo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yschen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hyzheng</a:t>
            </a:r>
            <a:r>
              <a:rPr lang="en-US" altLang="zh-CN" sz="1600" dirty="0"/>
              <a:t>}@</a:t>
            </a:r>
            <a:r>
              <a:rPr lang="en-US" altLang="zh-CN" sz="1600" dirty="0" smtClean="0"/>
              <a:t>bjtu.edu.cn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altLang="zh-CN" b="1" dirty="0">
              <a:latin typeface="Times New Roman" charset="0"/>
              <a:ea typeface="宋体" charset="0"/>
            </a:endParaRPr>
          </a:p>
        </p:txBody>
      </p:sp>
      <p:sp>
        <p:nvSpPr>
          <p:cNvPr id="5" name="副标题 4098"/>
          <p:cNvSpPr txBox="1">
            <a:spLocks noChangeArrowheads="1"/>
          </p:cNvSpPr>
          <p:nvPr/>
        </p:nvSpPr>
        <p:spPr bwMode="auto">
          <a:xfrm>
            <a:off x="4345339" y="4581128"/>
            <a:ext cx="5601485" cy="174783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marL="0" lvl="0" indent="0" algn="ctr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20000"/>
              <a:buNone/>
              <a:defRPr sz="2400" kern="1200">
                <a:solidFill>
                  <a:srgbClr val="16388A"/>
                </a:solidFill>
                <a:latin typeface="+mn-lt"/>
                <a:ea typeface="+mn-ea"/>
                <a:cs typeface="+mn-cs"/>
              </a:defRPr>
            </a:lvl1pPr>
            <a:lvl2pPr marL="457200" lvl="1" indent="-457200" algn="ctr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None/>
              <a:defRPr sz="2400" kern="1200">
                <a:solidFill>
                  <a:srgbClr val="16388A"/>
                </a:solidFill>
                <a:latin typeface="+mn-lt"/>
                <a:ea typeface="+mn-ea"/>
                <a:cs typeface="+mn-cs"/>
              </a:defRPr>
            </a:lvl2pPr>
            <a:lvl3pPr marL="914400" lvl="2" indent="-91440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rgbClr val="16388A"/>
                </a:solidFill>
                <a:latin typeface="+mn-lt"/>
                <a:ea typeface="+mn-ea"/>
                <a:cs typeface="+mn-cs"/>
              </a:defRPr>
            </a:lvl3pPr>
            <a:lvl4pPr marL="1371600" lvl="3" indent="-137160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rgbClr val="16388A"/>
                </a:solidFill>
                <a:latin typeface="+mn-lt"/>
                <a:ea typeface="+mn-ea"/>
                <a:cs typeface="+mn-cs"/>
              </a:defRPr>
            </a:lvl4pPr>
            <a:lvl5pPr marL="1828800" lvl="4" indent="-182880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rgbClr val="16388A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/>
              <a:t>Tong Liu</a:t>
            </a:r>
          </a:p>
          <a:p>
            <a:r>
              <a:rPr lang="en-US" altLang="zh-CN" sz="1600" dirty="0"/>
              <a:t>BCCKTA Key Laboratory, </a:t>
            </a:r>
            <a:endParaRPr lang="en-US" altLang="zh-CN" sz="1600" dirty="0" smtClean="0"/>
          </a:p>
          <a:p>
            <a:r>
              <a:rPr lang="en-US" altLang="zh-CN" sz="1600" dirty="0" smtClean="0"/>
              <a:t>Beijing </a:t>
            </a:r>
            <a:r>
              <a:rPr lang="en-US" altLang="zh-CN" sz="1600" dirty="0"/>
              <a:t>Computing Center, </a:t>
            </a:r>
            <a:endParaRPr lang="en-US" altLang="zh-CN" sz="1600" dirty="0" smtClean="0"/>
          </a:p>
          <a:p>
            <a:r>
              <a:rPr lang="en-US" altLang="zh-CN" sz="1600" dirty="0" smtClean="0"/>
              <a:t>Beijing</a:t>
            </a:r>
            <a:r>
              <a:rPr lang="en-US" altLang="zh-CN" sz="1600" dirty="0"/>
              <a:t>, China 100044</a:t>
            </a:r>
          </a:p>
          <a:p>
            <a:r>
              <a:rPr lang="en-US" altLang="zh-CN" sz="1600" dirty="0"/>
              <a:t>Email: </a:t>
            </a:r>
            <a:r>
              <a:rPr lang="en-US" altLang="zh-CN" sz="1600" dirty="0" smtClean="0"/>
              <a:t>liutong@bcc.ac.cn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b="1" dirty="0">
              <a:latin typeface="Times New Roman" charset="0"/>
              <a:ea typeface="宋体" charset="0"/>
            </a:endParaRPr>
          </a:p>
        </p:txBody>
      </p:sp>
      <p:pic>
        <p:nvPicPr>
          <p:cNvPr id="6" name="音频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2128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67"/>
    </mc:Choice>
    <mc:Fallback>
      <p:transition spd="slow" advTm="16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9592" y="1304572"/>
            <a:ext cx="764993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lnSpc>
                <a:spcPct val="150000"/>
              </a:lnSpc>
              <a:buFont typeface="Wingdings" charset="2"/>
              <a:buChar char="Ø"/>
            </a:pPr>
            <a:r>
              <a:rPr lang="en-US" altLang="zh-CN" sz="2000" dirty="0" smtClean="0">
                <a:solidFill>
                  <a:srgbClr val="12357C"/>
                </a:solidFill>
              </a:rPr>
              <a:t>Dataset</a:t>
            </a:r>
            <a:endParaRPr lang="en-US" altLang="zh-CN" sz="2000" dirty="0">
              <a:solidFill>
                <a:srgbClr val="12357C"/>
              </a:solidFill>
            </a:endParaRP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12357C"/>
                </a:solidFill>
              </a:rPr>
              <a:t>The ECG dataset from MIT-BIH arrhythmia database </a:t>
            </a:r>
            <a:r>
              <a:rPr lang="en-US" altLang="zh-CN" sz="1600" dirty="0" smtClean="0">
                <a:solidFill>
                  <a:srgbClr val="12357C"/>
                </a:solidFill>
              </a:rPr>
              <a:t>is used</a:t>
            </a:r>
            <a:r>
              <a:rPr lang="en-US" altLang="zh-CN" sz="1600" dirty="0">
                <a:solidFill>
                  <a:srgbClr val="12357C"/>
                </a:solidFill>
              </a:rPr>
              <a:t>, excluding 4 paced beat record(102, 104, 107 and 217</a:t>
            </a:r>
            <a:r>
              <a:rPr lang="en-US" altLang="zh-CN" sz="1600" dirty="0" smtClean="0">
                <a:solidFill>
                  <a:srgbClr val="12357C"/>
                </a:solidFill>
              </a:rPr>
              <a:t>).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12357C"/>
                </a:solidFill>
              </a:rPr>
              <a:t>The labels recommended by Association for </a:t>
            </a:r>
            <a:r>
              <a:rPr lang="en-US" altLang="zh-CN" sz="1600" dirty="0" smtClean="0">
                <a:solidFill>
                  <a:srgbClr val="12357C"/>
                </a:solidFill>
              </a:rPr>
              <a:t>Advancement of </a:t>
            </a:r>
            <a:r>
              <a:rPr lang="en-US" altLang="zh-CN" sz="1600" dirty="0">
                <a:solidFill>
                  <a:srgbClr val="12357C"/>
                </a:solidFill>
              </a:rPr>
              <a:t>Medical Instrumentation (AAMI) are adopted, </a:t>
            </a:r>
            <a:r>
              <a:rPr lang="en-US" altLang="zh-CN" sz="1600" dirty="0" smtClean="0">
                <a:solidFill>
                  <a:srgbClr val="12357C"/>
                </a:solidFill>
              </a:rPr>
              <a:t>including the </a:t>
            </a:r>
            <a:r>
              <a:rPr lang="en-US" altLang="zh-CN" sz="1600" dirty="0">
                <a:solidFill>
                  <a:srgbClr val="12357C"/>
                </a:solidFill>
              </a:rPr>
              <a:t>following five types: N (normal beat), S (</a:t>
            </a:r>
            <a:r>
              <a:rPr lang="en-US" altLang="zh-CN" sz="1600" dirty="0" smtClean="0">
                <a:solidFill>
                  <a:srgbClr val="12357C"/>
                </a:solidFill>
              </a:rPr>
              <a:t>supraventricular ectopic </a:t>
            </a:r>
            <a:r>
              <a:rPr lang="en-US" altLang="zh-CN" sz="1600" dirty="0">
                <a:solidFill>
                  <a:srgbClr val="12357C"/>
                </a:solidFill>
              </a:rPr>
              <a:t>beat), V (ventricular ectopic beat), F (fusion beat), </a:t>
            </a:r>
            <a:r>
              <a:rPr lang="en-US" altLang="zh-CN" sz="1600" dirty="0" smtClean="0">
                <a:solidFill>
                  <a:srgbClr val="12357C"/>
                </a:solidFill>
              </a:rPr>
              <a:t>and Q </a:t>
            </a:r>
            <a:r>
              <a:rPr lang="en-US" altLang="zh-CN" sz="1600" dirty="0">
                <a:solidFill>
                  <a:srgbClr val="12357C"/>
                </a:solidFill>
              </a:rPr>
              <a:t>(unclassifiable beat).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12357C"/>
                </a:solidFill>
              </a:rPr>
              <a:t>For </a:t>
            </a:r>
            <a:r>
              <a:rPr lang="en-US" altLang="zh-CN" sz="1600" dirty="0">
                <a:solidFill>
                  <a:srgbClr val="12357C"/>
                </a:solidFill>
              </a:rPr>
              <a:t>the first 20 </a:t>
            </a:r>
            <a:r>
              <a:rPr lang="en-US" altLang="zh-CN" sz="1600" dirty="0" smtClean="0">
                <a:solidFill>
                  <a:srgbClr val="12357C"/>
                </a:solidFill>
              </a:rPr>
              <a:t>record (100-124), </a:t>
            </a:r>
            <a:r>
              <a:rPr lang="en-US" altLang="zh-CN" sz="1600" dirty="0">
                <a:solidFill>
                  <a:srgbClr val="12357C"/>
                </a:solidFill>
              </a:rPr>
              <a:t>75 beats are </a:t>
            </a:r>
            <a:r>
              <a:rPr lang="en-US" altLang="zh-CN" sz="1600" dirty="0" smtClean="0">
                <a:solidFill>
                  <a:srgbClr val="12357C"/>
                </a:solidFill>
              </a:rPr>
              <a:t>randomly selected </a:t>
            </a:r>
            <a:r>
              <a:rPr lang="en-US" altLang="zh-CN" sz="1600" dirty="0">
                <a:solidFill>
                  <a:srgbClr val="12357C"/>
                </a:solidFill>
              </a:rPr>
              <a:t>from each type-N, type-S and type-V beats, and </a:t>
            </a:r>
            <a:r>
              <a:rPr lang="en-US" altLang="zh-CN" sz="1600" dirty="0" smtClean="0">
                <a:solidFill>
                  <a:srgbClr val="12357C"/>
                </a:solidFill>
              </a:rPr>
              <a:t>all beats </a:t>
            </a:r>
            <a:r>
              <a:rPr lang="en-US" altLang="zh-CN" sz="1600" dirty="0">
                <a:solidFill>
                  <a:srgbClr val="12357C"/>
                </a:solidFill>
              </a:rPr>
              <a:t>of type-F and type-Q are selected. A set of these </a:t>
            </a:r>
            <a:r>
              <a:rPr lang="en-US" altLang="zh-CN" sz="1600" dirty="0" smtClean="0">
                <a:solidFill>
                  <a:srgbClr val="12357C"/>
                </a:solidFill>
              </a:rPr>
              <a:t>245 beats </a:t>
            </a:r>
            <a:r>
              <a:rPr lang="en-US" altLang="zh-CN" sz="1600" dirty="0">
                <a:solidFill>
                  <a:srgbClr val="12357C"/>
                </a:solidFill>
              </a:rPr>
              <a:t>and the beats from the first 5 minutes of the second </a:t>
            </a:r>
            <a:r>
              <a:rPr lang="en-US" altLang="zh-CN" sz="1600" dirty="0" smtClean="0">
                <a:solidFill>
                  <a:srgbClr val="12357C"/>
                </a:solidFill>
              </a:rPr>
              <a:t>24 record </a:t>
            </a:r>
            <a:r>
              <a:rPr lang="en-US" altLang="zh-CN" sz="1600" dirty="0">
                <a:solidFill>
                  <a:srgbClr val="12357C"/>
                </a:solidFill>
              </a:rPr>
              <a:t>(200-232) are used for training. All the other beats </a:t>
            </a:r>
            <a:r>
              <a:rPr lang="en-US" altLang="zh-CN" sz="1600" dirty="0" smtClean="0">
                <a:solidFill>
                  <a:srgbClr val="12357C"/>
                </a:solidFill>
              </a:rPr>
              <a:t>are used </a:t>
            </a:r>
            <a:r>
              <a:rPr lang="en-US" altLang="zh-CN" sz="1600" dirty="0">
                <a:solidFill>
                  <a:srgbClr val="12357C"/>
                </a:solidFill>
              </a:rPr>
              <a:t>as test dataset. </a:t>
            </a:r>
            <a:endParaRPr lang="en-US" altLang="zh-CN" sz="1600" dirty="0" smtClean="0">
              <a:solidFill>
                <a:srgbClr val="12357C"/>
              </a:solidFill>
            </a:endParaRP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12357C"/>
                </a:solidFill>
              </a:rPr>
              <a:t>In </a:t>
            </a:r>
            <a:r>
              <a:rPr lang="en-US" altLang="zh-CN" sz="1600" dirty="0">
                <a:solidFill>
                  <a:srgbClr val="12357C"/>
                </a:solidFill>
              </a:rPr>
              <a:t>all experiments, </a:t>
            </a:r>
            <a:r>
              <a:rPr lang="en-US" altLang="zh-CN" sz="1600" dirty="0" smtClean="0">
                <a:solidFill>
                  <a:srgbClr val="12357C"/>
                </a:solidFill>
              </a:rPr>
              <a:t>the aforementioned </a:t>
            </a:r>
            <a:r>
              <a:rPr lang="en-US" altLang="zh-CN" sz="1600" dirty="0">
                <a:solidFill>
                  <a:srgbClr val="12357C"/>
                </a:solidFill>
              </a:rPr>
              <a:t>dataset partitioning method is adopted.</a:t>
            </a:r>
          </a:p>
        </p:txBody>
      </p:sp>
      <p:sp>
        <p:nvSpPr>
          <p:cNvPr id="4" name="标题 7169"/>
          <p:cNvSpPr>
            <a:spLocks noGrp="1" noChangeArrowheads="1"/>
          </p:cNvSpPr>
          <p:nvPr/>
        </p:nvSpPr>
        <p:spPr bwMode="auto">
          <a:xfrm>
            <a:off x="2439988" y="231775"/>
            <a:ext cx="67056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54000" anchorCtr="1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2400" b="1" dirty="0">
                <a:solidFill>
                  <a:srgbClr val="006196"/>
                </a:solidFill>
                <a:latin typeface="微软雅黑" charset="0"/>
                <a:ea typeface="微软雅黑" charset="0"/>
              </a:rPr>
              <a:t>Performance </a:t>
            </a:r>
            <a:r>
              <a:rPr lang="en-US" altLang="zh-CN" sz="2400" b="1" dirty="0" smtClean="0">
                <a:solidFill>
                  <a:srgbClr val="006196"/>
                </a:solidFill>
                <a:latin typeface="微软雅黑" charset="0"/>
                <a:ea typeface="微软雅黑" charset="0"/>
              </a:rPr>
              <a:t>Evaluation</a:t>
            </a:r>
            <a:endParaRPr lang="en-US" altLang="zh-CN" sz="2400" b="1" dirty="0">
              <a:solidFill>
                <a:srgbClr val="006196"/>
              </a:solidFill>
              <a:latin typeface="微软雅黑" charset="0"/>
              <a:ea typeface="微软雅黑" charset="0"/>
            </a:endParaRPr>
          </a:p>
        </p:txBody>
      </p:sp>
      <p:pic>
        <p:nvPicPr>
          <p:cNvPr id="16" name="音频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94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345"/>
    </mc:Choice>
    <mc:Fallback>
      <p:transition spd="slow" advTm="55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9592" y="1304572"/>
            <a:ext cx="764993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lnSpc>
                <a:spcPct val="150000"/>
              </a:lnSpc>
              <a:buFont typeface="Wingdings" charset="2"/>
              <a:buChar char="Ø"/>
            </a:pPr>
            <a:r>
              <a:rPr lang="en-US" altLang="zh-CN" sz="2000" dirty="0" smtClean="0">
                <a:solidFill>
                  <a:srgbClr val="12357C"/>
                </a:solidFill>
              </a:rPr>
              <a:t>Setup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12357C"/>
                </a:solidFill>
              </a:rPr>
              <a:t>After a set of experiments, we set L</a:t>
            </a:r>
            <a:r>
              <a:rPr lang="en-US" altLang="zh-CN" sz="1600" baseline="-25000" dirty="0" smtClean="0">
                <a:solidFill>
                  <a:srgbClr val="12357C"/>
                </a:solidFill>
              </a:rPr>
              <a:t>s</a:t>
            </a:r>
            <a:r>
              <a:rPr lang="en-US" altLang="zh-CN" sz="1600" dirty="0" smtClean="0">
                <a:solidFill>
                  <a:srgbClr val="12357C"/>
                </a:solidFill>
              </a:rPr>
              <a:t> to 300, l</a:t>
            </a:r>
            <a:r>
              <a:rPr lang="en-US" altLang="zh-CN" sz="1600" baseline="-25000" dirty="0" smtClean="0">
                <a:solidFill>
                  <a:srgbClr val="12357C"/>
                </a:solidFill>
              </a:rPr>
              <a:t>f</a:t>
            </a:r>
            <a:r>
              <a:rPr lang="en-US" altLang="zh-CN" sz="1600" dirty="0">
                <a:solidFill>
                  <a:srgbClr val="12357C"/>
                </a:solidFill>
              </a:rPr>
              <a:t> to 125, </a:t>
            </a:r>
            <a:r>
              <a:rPr lang="en-US" altLang="zh-CN" sz="1600" dirty="0" err="1">
                <a:solidFill>
                  <a:srgbClr val="12357C"/>
                </a:solidFill>
              </a:rPr>
              <a:t>n</a:t>
            </a:r>
            <a:r>
              <a:rPr lang="en-US" altLang="zh-CN" sz="1600" baseline="-25000" dirty="0" err="1">
                <a:solidFill>
                  <a:srgbClr val="12357C"/>
                </a:solidFill>
              </a:rPr>
              <a:t>P</a:t>
            </a:r>
            <a:r>
              <a:rPr lang="en-US" altLang="zh-CN" sz="1600" dirty="0">
                <a:solidFill>
                  <a:srgbClr val="12357C"/>
                </a:solidFill>
              </a:rPr>
              <a:t> to </a:t>
            </a:r>
            <a:r>
              <a:rPr lang="en-US" altLang="zh-CN" sz="1600" dirty="0" smtClean="0">
                <a:solidFill>
                  <a:srgbClr val="12357C"/>
                </a:solidFill>
              </a:rPr>
              <a:t>1/4, </a:t>
            </a:r>
            <a:r>
              <a:rPr lang="en-US" altLang="zh-CN" sz="1600" dirty="0" err="1" smtClean="0">
                <a:solidFill>
                  <a:srgbClr val="12357C"/>
                </a:solidFill>
              </a:rPr>
              <a:t>n</a:t>
            </a:r>
            <a:r>
              <a:rPr lang="en-US" altLang="zh-CN" sz="1600" baseline="-25000" dirty="0" err="1" smtClean="0">
                <a:solidFill>
                  <a:srgbClr val="12357C"/>
                </a:solidFill>
              </a:rPr>
              <a:t>R</a:t>
            </a:r>
            <a:r>
              <a:rPr lang="en-US" altLang="zh-CN" sz="1600" dirty="0" smtClean="0">
                <a:solidFill>
                  <a:srgbClr val="12357C"/>
                </a:solidFill>
              </a:rPr>
              <a:t> </a:t>
            </a:r>
            <a:r>
              <a:rPr lang="en-US" altLang="zh-CN" sz="1600" dirty="0">
                <a:solidFill>
                  <a:srgbClr val="12357C"/>
                </a:solidFill>
              </a:rPr>
              <a:t>to </a:t>
            </a:r>
            <a:r>
              <a:rPr lang="en-US" altLang="zh-CN" sz="1600" dirty="0" smtClean="0">
                <a:solidFill>
                  <a:srgbClr val="12357C"/>
                </a:solidFill>
              </a:rPr>
              <a:t>1/6 </a:t>
            </a:r>
            <a:r>
              <a:rPr lang="en-US" altLang="zh-CN" sz="1600" dirty="0">
                <a:solidFill>
                  <a:srgbClr val="12357C"/>
                </a:solidFill>
              </a:rPr>
              <a:t>, </a:t>
            </a:r>
            <a:r>
              <a:rPr lang="en-US" altLang="zh-CN" sz="1600" dirty="0" err="1" smtClean="0">
                <a:solidFill>
                  <a:srgbClr val="12357C"/>
                </a:solidFill>
              </a:rPr>
              <a:t>n</a:t>
            </a:r>
            <a:r>
              <a:rPr lang="en-US" altLang="zh-CN" sz="1600" baseline="-25000" dirty="0" err="1" smtClean="0">
                <a:solidFill>
                  <a:srgbClr val="12357C"/>
                </a:solidFill>
              </a:rPr>
              <a:t>T</a:t>
            </a:r>
            <a:r>
              <a:rPr lang="en-US" altLang="zh-CN" sz="1600" dirty="0" smtClean="0">
                <a:solidFill>
                  <a:srgbClr val="12357C"/>
                </a:solidFill>
              </a:rPr>
              <a:t> to 5/12 </a:t>
            </a:r>
            <a:r>
              <a:rPr lang="en-US" altLang="zh-CN" sz="1600" dirty="0">
                <a:solidFill>
                  <a:srgbClr val="12357C"/>
                </a:solidFill>
              </a:rPr>
              <a:t>and n</a:t>
            </a:r>
            <a:r>
              <a:rPr lang="en-US" altLang="zh-CN" sz="1600" baseline="-25000" dirty="0">
                <a:solidFill>
                  <a:srgbClr val="12357C"/>
                </a:solidFill>
              </a:rPr>
              <a:t>o</a:t>
            </a:r>
            <a:r>
              <a:rPr lang="en-US" altLang="zh-CN" sz="1600" dirty="0">
                <a:solidFill>
                  <a:srgbClr val="12357C"/>
                </a:solidFill>
              </a:rPr>
              <a:t> to </a:t>
            </a:r>
            <a:r>
              <a:rPr lang="en-US" altLang="zh-CN" sz="1600" dirty="0" smtClean="0">
                <a:solidFill>
                  <a:srgbClr val="12357C"/>
                </a:solidFill>
              </a:rPr>
              <a:t>1/12. 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12357C"/>
                </a:solidFill>
              </a:rPr>
              <a:t>We </a:t>
            </a:r>
            <a:r>
              <a:rPr lang="en-US" altLang="zh-CN" sz="1600" dirty="0" smtClean="0">
                <a:solidFill>
                  <a:srgbClr val="12357C"/>
                </a:solidFill>
              </a:rPr>
              <a:t>choose a 1-D CNN as our classifier. For beat part, there are </a:t>
            </a:r>
            <a:r>
              <a:rPr lang="en-US" altLang="zh-CN" sz="1600" dirty="0">
                <a:solidFill>
                  <a:srgbClr val="12357C"/>
                </a:solidFill>
              </a:rPr>
              <a:t>three convolutional </a:t>
            </a:r>
            <a:r>
              <a:rPr lang="en-US" altLang="zh-CN" sz="1600" dirty="0" smtClean="0">
                <a:solidFill>
                  <a:srgbClr val="12357C"/>
                </a:solidFill>
              </a:rPr>
              <a:t>layers. And for the wave part, there are two </a:t>
            </a:r>
            <a:r>
              <a:rPr lang="en-US" altLang="zh-CN" sz="1600" dirty="0">
                <a:solidFill>
                  <a:srgbClr val="12357C"/>
                </a:solidFill>
              </a:rPr>
              <a:t>convolutional </a:t>
            </a:r>
            <a:r>
              <a:rPr lang="en-US" altLang="zh-CN" sz="1600" dirty="0" smtClean="0">
                <a:solidFill>
                  <a:srgbClr val="12357C"/>
                </a:solidFill>
              </a:rPr>
              <a:t>layers.  There are </a:t>
            </a:r>
            <a:r>
              <a:rPr lang="en-US" altLang="zh-CN" sz="1600" dirty="0">
                <a:solidFill>
                  <a:srgbClr val="12357C"/>
                </a:solidFill>
              </a:rPr>
              <a:t>t</a:t>
            </a:r>
            <a:r>
              <a:rPr lang="en-US" altLang="zh-CN" sz="1600" dirty="0" smtClean="0">
                <a:solidFill>
                  <a:srgbClr val="12357C"/>
                </a:solidFill>
              </a:rPr>
              <a:t>wo </a:t>
            </a:r>
            <a:r>
              <a:rPr lang="en-US" altLang="zh-CN" sz="1600" dirty="0">
                <a:solidFill>
                  <a:srgbClr val="12357C"/>
                </a:solidFill>
              </a:rPr>
              <a:t>fully connected layers and an output layer </a:t>
            </a:r>
            <a:r>
              <a:rPr lang="en-US" altLang="zh-CN" sz="1600" dirty="0" smtClean="0">
                <a:solidFill>
                  <a:srgbClr val="12357C"/>
                </a:solidFill>
              </a:rPr>
              <a:t>follow the convolutional module. And </a:t>
            </a:r>
            <a:r>
              <a:rPr lang="en-US" altLang="zh-CN" sz="1600" dirty="0" err="1" smtClean="0">
                <a:solidFill>
                  <a:srgbClr val="12357C"/>
                </a:solidFill>
              </a:rPr>
              <a:t>r</a:t>
            </a:r>
            <a:r>
              <a:rPr lang="en-US" altLang="zh-CN" sz="1600" baseline="-25000" dirty="0" err="1" smtClean="0">
                <a:solidFill>
                  <a:srgbClr val="12357C"/>
                </a:solidFill>
              </a:rPr>
              <a:t>i</a:t>
            </a:r>
            <a:r>
              <a:rPr lang="en-US" altLang="zh-CN" sz="1600" dirty="0" smtClean="0">
                <a:solidFill>
                  <a:srgbClr val="12357C"/>
                </a:solidFill>
              </a:rPr>
              <a:t> is fed into the fully connected layers.</a:t>
            </a:r>
          </a:p>
        </p:txBody>
      </p:sp>
      <p:sp>
        <p:nvSpPr>
          <p:cNvPr id="4" name="标题 7169"/>
          <p:cNvSpPr>
            <a:spLocks noGrp="1" noChangeArrowheads="1"/>
          </p:cNvSpPr>
          <p:nvPr/>
        </p:nvSpPr>
        <p:spPr bwMode="auto">
          <a:xfrm>
            <a:off x="2439988" y="231775"/>
            <a:ext cx="67056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54000" anchorCtr="1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2400" b="1" dirty="0">
                <a:solidFill>
                  <a:srgbClr val="006196"/>
                </a:solidFill>
                <a:latin typeface="微软雅黑" charset="0"/>
                <a:ea typeface="微软雅黑" charset="0"/>
              </a:rPr>
              <a:t>Performance </a:t>
            </a:r>
            <a:r>
              <a:rPr lang="en-US" altLang="zh-CN" sz="2400" b="1" dirty="0" smtClean="0">
                <a:solidFill>
                  <a:srgbClr val="006196"/>
                </a:solidFill>
                <a:latin typeface="微软雅黑" charset="0"/>
                <a:ea typeface="微软雅黑" charset="0"/>
              </a:rPr>
              <a:t>Evaluation</a:t>
            </a:r>
            <a:endParaRPr lang="en-US" altLang="zh-CN" sz="2400" b="1" dirty="0">
              <a:solidFill>
                <a:srgbClr val="006196"/>
              </a:solidFill>
              <a:latin typeface="微软雅黑" charset="0"/>
              <a:ea typeface="微软雅黑" charset="0"/>
            </a:endParaRPr>
          </a:p>
        </p:txBody>
      </p:sp>
      <p:pic>
        <p:nvPicPr>
          <p:cNvPr id="11" name="音频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9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408"/>
    </mc:Choice>
    <mc:Fallback>
      <p:transition spd="slow" advTm="43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9592" y="1304572"/>
            <a:ext cx="764993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lnSpc>
                <a:spcPct val="150000"/>
              </a:lnSpc>
              <a:buFont typeface="Wingdings" charset="2"/>
              <a:buChar char="Ø"/>
            </a:pPr>
            <a:r>
              <a:rPr lang="en-US" altLang="zh-CN" sz="2000" dirty="0">
                <a:solidFill>
                  <a:srgbClr val="12357C"/>
                </a:solidFill>
              </a:rPr>
              <a:t>Numerical </a:t>
            </a:r>
            <a:r>
              <a:rPr lang="en-US" altLang="zh-CN" sz="2000" dirty="0" smtClean="0">
                <a:solidFill>
                  <a:srgbClr val="12357C"/>
                </a:solidFill>
              </a:rPr>
              <a:t>results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12357C"/>
                </a:solidFill>
              </a:rPr>
              <a:t>To reduce the randomness of the </a:t>
            </a:r>
            <a:r>
              <a:rPr lang="en-US" altLang="zh-CN" sz="1600" dirty="0" smtClean="0">
                <a:solidFill>
                  <a:srgbClr val="12357C"/>
                </a:solidFill>
              </a:rPr>
              <a:t>network, we </a:t>
            </a:r>
            <a:r>
              <a:rPr lang="en-US" altLang="zh-CN" sz="1600" dirty="0">
                <a:solidFill>
                  <a:srgbClr val="12357C"/>
                </a:solidFill>
              </a:rPr>
              <a:t>repeat experiments for ten times. The final result is </a:t>
            </a:r>
            <a:r>
              <a:rPr lang="en-US" altLang="zh-CN" sz="1600" dirty="0" smtClean="0">
                <a:solidFill>
                  <a:srgbClr val="12357C"/>
                </a:solidFill>
              </a:rPr>
              <a:t>the mean </a:t>
            </a:r>
            <a:r>
              <a:rPr lang="en-US" altLang="zh-CN" sz="1600" dirty="0">
                <a:solidFill>
                  <a:srgbClr val="12357C"/>
                </a:solidFill>
              </a:rPr>
              <a:t>of the ten experiments. The classification accuracy </a:t>
            </a:r>
            <a:r>
              <a:rPr lang="en-US" altLang="zh-CN" sz="1600" dirty="0" smtClean="0">
                <a:solidFill>
                  <a:srgbClr val="12357C"/>
                </a:solidFill>
              </a:rPr>
              <a:t>of our </a:t>
            </a:r>
            <a:r>
              <a:rPr lang="en-US" altLang="zh-CN" sz="1600" dirty="0">
                <a:solidFill>
                  <a:srgbClr val="12357C"/>
                </a:solidFill>
              </a:rPr>
              <a:t>system is up to 95.45%, higher than other related work.</a:t>
            </a:r>
            <a:endParaRPr lang="en-US" altLang="zh-CN" sz="1600" dirty="0" smtClean="0">
              <a:solidFill>
                <a:srgbClr val="12357C"/>
              </a:solidFill>
            </a:endParaRPr>
          </a:p>
        </p:txBody>
      </p:sp>
      <p:sp>
        <p:nvSpPr>
          <p:cNvPr id="4" name="标题 7169"/>
          <p:cNvSpPr>
            <a:spLocks noGrp="1" noChangeArrowheads="1"/>
          </p:cNvSpPr>
          <p:nvPr/>
        </p:nvSpPr>
        <p:spPr bwMode="auto">
          <a:xfrm>
            <a:off x="2439988" y="231775"/>
            <a:ext cx="67056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54000" anchorCtr="1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2400" b="1" dirty="0">
                <a:solidFill>
                  <a:srgbClr val="006196"/>
                </a:solidFill>
                <a:latin typeface="微软雅黑" charset="0"/>
                <a:ea typeface="微软雅黑" charset="0"/>
              </a:rPr>
              <a:t>Performance </a:t>
            </a:r>
            <a:r>
              <a:rPr lang="en-US" altLang="zh-CN" sz="2400" b="1" dirty="0" smtClean="0">
                <a:solidFill>
                  <a:srgbClr val="006196"/>
                </a:solidFill>
                <a:latin typeface="微软雅黑" charset="0"/>
                <a:ea typeface="微软雅黑" charset="0"/>
              </a:rPr>
              <a:t>Evaluation</a:t>
            </a:r>
            <a:endParaRPr lang="en-US" altLang="zh-CN" sz="2400" b="1" dirty="0">
              <a:solidFill>
                <a:srgbClr val="006196"/>
              </a:solidFill>
              <a:latin typeface="微软雅黑" charset="0"/>
              <a:ea typeface="微软雅黑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3464687"/>
            <a:ext cx="8373627" cy="1076188"/>
          </a:xfrm>
          <a:prstGeom prst="rect">
            <a:avLst/>
          </a:prstGeom>
        </p:spPr>
      </p:pic>
      <p:pic>
        <p:nvPicPr>
          <p:cNvPr id="6" name="音频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80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79"/>
    </mc:Choice>
    <mc:Fallback>
      <p:transition spd="slow" advTm="18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28673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zh-CN" sz="7200" dirty="0"/>
              <a:t>Thanks!</a:t>
            </a:r>
            <a:endParaRPr lang="zh-CN" altLang="en-US" sz="7200" dirty="0"/>
          </a:p>
        </p:txBody>
      </p:sp>
      <p:pic>
        <p:nvPicPr>
          <p:cNvPr id="4" name="音频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83"/>
    </mc:Choice>
    <mc:Fallback>
      <p:transition spd="slow" advTm="2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等腰三角形 5"/>
          <p:cNvSpPr>
            <a:spLocks noChangeArrowheads="1"/>
          </p:cNvSpPr>
          <p:nvPr/>
        </p:nvSpPr>
        <p:spPr bwMode="auto">
          <a:xfrm>
            <a:off x="681038" y="1266825"/>
            <a:ext cx="1895475" cy="1417638"/>
          </a:xfrm>
          <a:prstGeom prst="triangle">
            <a:avLst>
              <a:gd name="adj" fmla="val 50000"/>
            </a:avLst>
          </a:prstGeom>
          <a:solidFill>
            <a:srgbClr val="0081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144000" anchor="ctr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charset="0"/>
                <a:ea typeface="微软雅黑" charset="0"/>
              </a:rPr>
              <a:t>Contents</a:t>
            </a:r>
          </a:p>
        </p:txBody>
      </p:sp>
      <p:sp>
        <p:nvSpPr>
          <p:cNvPr id="5123" name="等腰三角形 6"/>
          <p:cNvSpPr>
            <a:spLocks noChangeArrowheads="1"/>
          </p:cNvSpPr>
          <p:nvPr/>
        </p:nvSpPr>
        <p:spPr bwMode="auto">
          <a:xfrm>
            <a:off x="461963" y="1008063"/>
            <a:ext cx="2333625" cy="1744662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0099EE"/>
            </a:solidFill>
            <a:prstDash val="lg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zh-CN" altLang="en-US" sz="1800">
              <a:solidFill>
                <a:srgbClr val="FFFFFF"/>
              </a:solidFill>
              <a:ea typeface="宋体" charset="0"/>
            </a:endParaRPr>
          </a:p>
        </p:txBody>
      </p:sp>
      <p:cxnSp>
        <p:nvCxnSpPr>
          <p:cNvPr id="5124" name="直接连接符 22"/>
          <p:cNvCxnSpPr>
            <a:cxnSpLocks noChangeShapeType="1"/>
            <a:stCxn id="5123" idx="3"/>
          </p:cNvCxnSpPr>
          <p:nvPr/>
        </p:nvCxnSpPr>
        <p:spPr bwMode="auto">
          <a:xfrm>
            <a:off x="1628775" y="2752725"/>
            <a:ext cx="0" cy="3952875"/>
          </a:xfrm>
          <a:prstGeom prst="line">
            <a:avLst/>
          </a:prstGeom>
          <a:noFill/>
          <a:ln w="6350">
            <a:solidFill>
              <a:srgbClr val="0099EE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6" name="文本框 13"/>
          <p:cNvSpPr txBox="1">
            <a:spLocks noChangeArrowheads="1"/>
          </p:cNvSpPr>
          <p:nvPr/>
        </p:nvSpPr>
        <p:spPr bwMode="auto">
          <a:xfrm>
            <a:off x="2915816" y="3779727"/>
            <a:ext cx="95143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4000" dirty="0">
                <a:solidFill>
                  <a:srgbClr val="006196"/>
                </a:solidFill>
                <a:latin typeface="华康俪金黑W8" charset="0"/>
                <a:ea typeface="华康俪金黑W8" charset="0"/>
                <a:cs typeface="华康俪金黑W8" charset="0"/>
              </a:rPr>
              <a:t>2</a:t>
            </a:r>
            <a:endParaRPr lang="zh-CN" altLang="en-US" sz="4000" dirty="0">
              <a:solidFill>
                <a:srgbClr val="006196"/>
              </a:solidFill>
              <a:latin typeface="华康俪金黑W8" charset="0"/>
              <a:ea typeface="华康俪金黑W8" charset="0"/>
              <a:cs typeface="华康俪金黑W8" charset="0"/>
            </a:endParaRPr>
          </a:p>
        </p:txBody>
      </p:sp>
      <p:sp>
        <p:nvSpPr>
          <p:cNvPr id="5127" name="文本框 15"/>
          <p:cNvSpPr txBox="1">
            <a:spLocks noChangeArrowheads="1"/>
          </p:cNvSpPr>
          <p:nvPr/>
        </p:nvSpPr>
        <p:spPr bwMode="auto">
          <a:xfrm>
            <a:off x="3563889" y="5151007"/>
            <a:ext cx="3384375" cy="46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2000" b="1" dirty="0">
                <a:solidFill>
                  <a:srgbClr val="006196"/>
                </a:solidFill>
                <a:latin typeface="微软雅黑" charset="0"/>
                <a:ea typeface="微软雅黑" charset="0"/>
              </a:rPr>
              <a:t>Performance </a:t>
            </a:r>
            <a:r>
              <a:rPr lang="en-US" altLang="zh-CN" sz="2000" b="1" dirty="0" smtClean="0">
                <a:solidFill>
                  <a:srgbClr val="006196"/>
                </a:solidFill>
                <a:latin typeface="微软雅黑" charset="0"/>
                <a:ea typeface="微软雅黑" charset="0"/>
              </a:rPr>
              <a:t>Evaluation</a:t>
            </a:r>
            <a:endParaRPr lang="zh-CN" altLang="en-US" sz="2000" b="1" dirty="0">
              <a:solidFill>
                <a:srgbClr val="006196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5128" name="文本框 17"/>
          <p:cNvSpPr txBox="1">
            <a:spLocks noChangeArrowheads="1"/>
          </p:cNvSpPr>
          <p:nvPr/>
        </p:nvSpPr>
        <p:spPr bwMode="auto">
          <a:xfrm>
            <a:off x="2935173" y="5031581"/>
            <a:ext cx="95525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4000" dirty="0">
                <a:solidFill>
                  <a:srgbClr val="006196"/>
                </a:solidFill>
                <a:latin typeface="华康俪金黑W8" charset="0"/>
                <a:ea typeface="华康俪金黑W8" charset="0"/>
                <a:cs typeface="华康俪金黑W8" charset="0"/>
              </a:rPr>
              <a:t>3</a:t>
            </a:r>
            <a:endParaRPr lang="zh-CN" altLang="en-US" sz="4000" dirty="0">
              <a:solidFill>
                <a:srgbClr val="006196"/>
              </a:solidFill>
              <a:latin typeface="华康俪金黑W8" charset="0"/>
              <a:ea typeface="华康俪金黑W8" charset="0"/>
              <a:cs typeface="华康俪金黑W8" charset="0"/>
            </a:endParaRPr>
          </a:p>
        </p:txBody>
      </p:sp>
      <p:sp>
        <p:nvSpPr>
          <p:cNvPr id="5133" name="文本框 11"/>
          <p:cNvSpPr txBox="1">
            <a:spLocks noChangeArrowheads="1"/>
          </p:cNvSpPr>
          <p:nvPr/>
        </p:nvSpPr>
        <p:spPr bwMode="auto">
          <a:xfrm>
            <a:off x="3621431" y="3952103"/>
            <a:ext cx="296679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2000" b="1" dirty="0" smtClean="0">
                <a:solidFill>
                  <a:srgbClr val="006196"/>
                </a:solidFill>
                <a:latin typeface="微软雅黑" charset="0"/>
                <a:ea typeface="微软雅黑" charset="0"/>
              </a:rPr>
              <a:t>Proposed </a:t>
            </a:r>
            <a:r>
              <a:rPr lang="en-US" altLang="zh-CN" sz="2000" b="1" dirty="0" smtClean="0">
                <a:solidFill>
                  <a:srgbClr val="006196"/>
                </a:solidFill>
                <a:latin typeface="微软雅黑" charset="0"/>
                <a:ea typeface="微软雅黑" charset="0"/>
              </a:rPr>
              <a:t>Method</a:t>
            </a:r>
            <a:endParaRPr lang="en-US" altLang="zh-CN" sz="2000" b="1" dirty="0">
              <a:solidFill>
                <a:srgbClr val="006196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5134" name="文本框 13"/>
          <p:cNvSpPr txBox="1">
            <a:spLocks noChangeArrowheads="1"/>
          </p:cNvSpPr>
          <p:nvPr/>
        </p:nvSpPr>
        <p:spPr bwMode="auto">
          <a:xfrm>
            <a:off x="2915817" y="2508250"/>
            <a:ext cx="95143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4000" dirty="0">
                <a:solidFill>
                  <a:srgbClr val="006196"/>
                </a:solidFill>
                <a:latin typeface="华康俪金黑W8" charset="0"/>
                <a:ea typeface="华康俪金黑W8" charset="0"/>
                <a:cs typeface="华康俪金黑W8" charset="0"/>
              </a:rPr>
              <a:t>1</a:t>
            </a:r>
            <a:endParaRPr lang="zh-CN" altLang="en-US" sz="4000" dirty="0">
              <a:solidFill>
                <a:srgbClr val="006196"/>
              </a:solidFill>
              <a:latin typeface="华康俪金黑W8" charset="0"/>
              <a:ea typeface="华康俪金黑W8" charset="0"/>
              <a:cs typeface="华康俪金黑W8" charset="0"/>
            </a:endParaRPr>
          </a:p>
        </p:txBody>
      </p:sp>
      <p:sp>
        <p:nvSpPr>
          <p:cNvPr id="5135" name="文本框 11"/>
          <p:cNvSpPr txBox="1">
            <a:spLocks noChangeArrowheads="1"/>
          </p:cNvSpPr>
          <p:nvPr/>
        </p:nvSpPr>
        <p:spPr bwMode="auto">
          <a:xfrm>
            <a:off x="3563889" y="2663032"/>
            <a:ext cx="264968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2000" b="1" dirty="0" smtClean="0">
                <a:solidFill>
                  <a:srgbClr val="006196"/>
                </a:solidFill>
                <a:latin typeface="微软雅黑" charset="0"/>
                <a:ea typeface="微软雅黑" charset="0"/>
              </a:rPr>
              <a:t>Introduction</a:t>
            </a:r>
            <a:endParaRPr lang="en-US" altLang="zh-CN" sz="2000" b="1" dirty="0">
              <a:solidFill>
                <a:srgbClr val="006196"/>
              </a:solidFill>
              <a:latin typeface="微软雅黑" charset="0"/>
              <a:ea typeface="微软雅黑" charset="0"/>
            </a:endParaRPr>
          </a:p>
        </p:txBody>
      </p:sp>
      <p:pic>
        <p:nvPicPr>
          <p:cNvPr id="5" name="音频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30"/>
    </mc:Choice>
    <mc:Fallback>
      <p:transition spd="slow" advTm="9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等腰三角形 5"/>
          <p:cNvSpPr>
            <a:spLocks noChangeArrowheads="1"/>
          </p:cNvSpPr>
          <p:nvPr/>
        </p:nvSpPr>
        <p:spPr bwMode="auto">
          <a:xfrm>
            <a:off x="762000" y="2573338"/>
            <a:ext cx="1895475" cy="1419225"/>
          </a:xfrm>
          <a:prstGeom prst="triangle">
            <a:avLst>
              <a:gd name="adj" fmla="val 50000"/>
            </a:avLst>
          </a:prstGeom>
          <a:solidFill>
            <a:srgbClr val="0081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144000" anchor="ctr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4400">
                <a:solidFill>
                  <a:srgbClr val="FFFFFF"/>
                </a:solidFill>
                <a:latin typeface="微软雅黑" charset="0"/>
                <a:ea typeface="微软雅黑" charset="0"/>
              </a:rPr>
              <a:t>1</a:t>
            </a:r>
          </a:p>
        </p:txBody>
      </p:sp>
      <p:sp>
        <p:nvSpPr>
          <p:cNvPr id="6147" name="等腰三角形 6"/>
          <p:cNvSpPr>
            <a:spLocks noChangeArrowheads="1"/>
          </p:cNvSpPr>
          <p:nvPr/>
        </p:nvSpPr>
        <p:spPr bwMode="auto">
          <a:xfrm>
            <a:off x="542925" y="2411413"/>
            <a:ext cx="2333625" cy="1743075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0099EE"/>
            </a:solidFill>
            <a:prstDash val="lg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zh-CN" altLang="en-US" sz="1800">
              <a:solidFill>
                <a:srgbClr val="FFFFFF"/>
              </a:solidFill>
              <a:ea typeface="宋体" charset="0"/>
            </a:endParaRPr>
          </a:p>
        </p:txBody>
      </p:sp>
      <p:sp>
        <p:nvSpPr>
          <p:cNvPr id="6148" name="文本框 11"/>
          <p:cNvSpPr txBox="1">
            <a:spLocks noChangeArrowheads="1"/>
          </p:cNvSpPr>
          <p:nvPr/>
        </p:nvSpPr>
        <p:spPr bwMode="auto">
          <a:xfrm>
            <a:off x="2971800" y="3189288"/>
            <a:ext cx="54832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b="1" dirty="0" smtClean="0">
                <a:solidFill>
                  <a:srgbClr val="006196"/>
                </a:solidFill>
                <a:latin typeface="微软雅黑" charset="0"/>
                <a:ea typeface="微软雅黑" charset="0"/>
              </a:rPr>
              <a:t>Introduction</a:t>
            </a:r>
            <a:endParaRPr lang="en-US" altLang="zh-CN" b="1" dirty="0">
              <a:solidFill>
                <a:srgbClr val="006196"/>
              </a:solidFill>
              <a:latin typeface="微软雅黑" charset="0"/>
              <a:ea typeface="微软雅黑" charset="0"/>
            </a:endParaRPr>
          </a:p>
        </p:txBody>
      </p:sp>
      <p:pic>
        <p:nvPicPr>
          <p:cNvPr id="2" name="音频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80"/>
    </mc:Choice>
    <mc:Fallback>
      <p:transition spd="slow" advTm="4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标题 7169"/>
          <p:cNvSpPr>
            <a:spLocks noGrp="1" noChangeArrowheads="1"/>
          </p:cNvSpPr>
          <p:nvPr/>
        </p:nvSpPr>
        <p:spPr bwMode="auto">
          <a:xfrm>
            <a:off x="2276475" y="274638"/>
            <a:ext cx="534344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54000" anchorCtr="1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5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b="1" dirty="0">
                <a:solidFill>
                  <a:srgbClr val="006196"/>
                </a:solidFill>
                <a:latin typeface="微软雅黑" charset="0"/>
                <a:ea typeface="微软雅黑" charset="0"/>
                <a:sym typeface="黑体" charset="0"/>
              </a:rPr>
              <a:t>Introduction</a:t>
            </a:r>
            <a:endParaRPr lang="zh-CN" altLang="en-US" b="1" dirty="0">
              <a:solidFill>
                <a:srgbClr val="006196"/>
              </a:solidFill>
              <a:latin typeface="微软雅黑" charset="0"/>
              <a:ea typeface="微软雅黑" charset="0"/>
              <a:sym typeface="黑体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5902" y="1219258"/>
            <a:ext cx="784839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lnSpc>
                <a:spcPct val="150000"/>
              </a:lnSpc>
              <a:buFont typeface="Wingdings" charset="2"/>
              <a:buChar char="Ø"/>
            </a:pPr>
            <a:endParaRPr lang="en-US" altLang="zh-CN" sz="1600" dirty="0">
              <a:solidFill>
                <a:srgbClr val="133984"/>
              </a:solidFill>
              <a:ea typeface="黑体" charset="0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charset="2"/>
              <a:buChar char="Ø"/>
            </a:pPr>
            <a:r>
              <a:rPr lang="en-US" altLang="zh-CN" sz="1600" dirty="0">
                <a:solidFill>
                  <a:srgbClr val="133984"/>
                </a:solidFill>
                <a:ea typeface="黑体" charset="0"/>
              </a:rPr>
              <a:t>An automatic ECG classification system is of </a:t>
            </a:r>
            <a:r>
              <a:rPr lang="en-US" altLang="zh-CN" sz="1600" dirty="0" smtClean="0">
                <a:solidFill>
                  <a:srgbClr val="133984"/>
                </a:solidFill>
                <a:ea typeface="黑体" charset="0"/>
              </a:rPr>
              <a:t>great significance. Current </a:t>
            </a:r>
            <a:r>
              <a:rPr lang="en-US" altLang="zh-CN" sz="1600" dirty="0" smtClean="0">
                <a:solidFill>
                  <a:srgbClr val="133984"/>
                </a:solidFill>
                <a:ea typeface="黑体" charset="0"/>
              </a:rPr>
              <a:t>work </a:t>
            </a:r>
            <a:r>
              <a:rPr lang="en-US" altLang="zh-CN" sz="1600" dirty="0">
                <a:solidFill>
                  <a:srgbClr val="133984"/>
                </a:solidFill>
                <a:ea typeface="黑体" charset="0"/>
              </a:rPr>
              <a:t>focuses on classifier choice </a:t>
            </a:r>
            <a:r>
              <a:rPr lang="en-US" altLang="zh-CN" sz="1600" dirty="0" smtClean="0">
                <a:solidFill>
                  <a:srgbClr val="133984"/>
                </a:solidFill>
                <a:ea typeface="黑体" charset="0"/>
              </a:rPr>
              <a:t>and feature expression.</a:t>
            </a:r>
            <a:endParaRPr lang="en-US" altLang="zh-CN" sz="1600" dirty="0">
              <a:solidFill>
                <a:srgbClr val="133984"/>
              </a:solidFill>
              <a:ea typeface="黑体" charset="0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charset="2"/>
              <a:buChar char="Ø"/>
            </a:pPr>
            <a:r>
              <a:rPr lang="en-US" altLang="zh-CN" sz="1600" dirty="0">
                <a:solidFill>
                  <a:srgbClr val="133984"/>
                </a:solidFill>
                <a:ea typeface="黑体" charset="0"/>
              </a:rPr>
              <a:t>For classifier choice, CNN is widely used. For </a:t>
            </a:r>
            <a:r>
              <a:rPr lang="en-US" altLang="zh-CN" sz="1600" dirty="0" smtClean="0">
                <a:solidFill>
                  <a:srgbClr val="133984"/>
                </a:solidFill>
                <a:ea typeface="黑体" charset="0"/>
              </a:rPr>
              <a:t>feature expression</a:t>
            </a:r>
            <a:r>
              <a:rPr lang="en-US" altLang="zh-CN" sz="1600" dirty="0">
                <a:solidFill>
                  <a:srgbClr val="133984"/>
                </a:solidFill>
                <a:ea typeface="黑体" charset="0"/>
              </a:rPr>
              <a:t>, beat feature is widely used. Besides, </a:t>
            </a:r>
            <a:r>
              <a:rPr lang="en-US" altLang="zh-CN" sz="1600" dirty="0" smtClean="0">
                <a:solidFill>
                  <a:srgbClr val="133984"/>
                </a:solidFill>
                <a:ea typeface="黑体" charset="0"/>
              </a:rPr>
              <a:t>inner-beat feature</a:t>
            </a:r>
            <a:r>
              <a:rPr lang="en-US" altLang="zh-CN" sz="1600" dirty="0">
                <a:solidFill>
                  <a:srgbClr val="133984"/>
                </a:solidFill>
                <a:ea typeface="黑体" charset="0"/>
              </a:rPr>
              <a:t>, i.e. P wave, QRS waves and T wave, is </a:t>
            </a:r>
            <a:r>
              <a:rPr lang="en-US" altLang="zh-CN" sz="1600" dirty="0" smtClean="0">
                <a:solidFill>
                  <a:srgbClr val="133984"/>
                </a:solidFill>
                <a:ea typeface="黑体" charset="0"/>
              </a:rPr>
              <a:t>introduced [4].</a:t>
            </a:r>
          </a:p>
          <a:p>
            <a:pPr marL="457200" indent="-457200" eaLnBrk="1" hangingPunct="1">
              <a:lnSpc>
                <a:spcPct val="150000"/>
              </a:lnSpc>
              <a:buFont typeface="Wingdings" charset="2"/>
              <a:buChar char="Ø"/>
            </a:pPr>
            <a:r>
              <a:rPr lang="en-US" altLang="zh-CN" sz="1600" dirty="0">
                <a:solidFill>
                  <a:srgbClr val="133984"/>
                </a:solidFill>
                <a:ea typeface="黑体" charset="0"/>
              </a:rPr>
              <a:t>Beat segmentation is necessary for both classifier </a:t>
            </a:r>
            <a:r>
              <a:rPr lang="en-US" altLang="zh-CN" sz="1600" dirty="0" smtClean="0">
                <a:solidFill>
                  <a:srgbClr val="133984"/>
                </a:solidFill>
                <a:ea typeface="黑体" charset="0"/>
              </a:rPr>
              <a:t>choice and </a:t>
            </a:r>
            <a:r>
              <a:rPr lang="en-US" altLang="zh-CN" sz="1600" dirty="0">
                <a:solidFill>
                  <a:srgbClr val="133984"/>
                </a:solidFill>
                <a:ea typeface="黑体" charset="0"/>
              </a:rPr>
              <a:t>feature </a:t>
            </a:r>
            <a:r>
              <a:rPr lang="en-US" altLang="zh-CN" sz="1600" dirty="0" smtClean="0">
                <a:solidFill>
                  <a:srgbClr val="133984"/>
                </a:solidFill>
                <a:ea typeface="黑体" charset="0"/>
              </a:rPr>
              <a:t>expression. </a:t>
            </a:r>
            <a:r>
              <a:rPr lang="en-US" altLang="zh-CN" sz="1600" dirty="0" smtClean="0">
                <a:solidFill>
                  <a:srgbClr val="133984"/>
                </a:solidFill>
                <a:ea typeface="黑体" charset="0"/>
              </a:rPr>
              <a:t>On </a:t>
            </a:r>
            <a:r>
              <a:rPr lang="en-US" altLang="zh-CN" sz="1600" dirty="0">
                <a:solidFill>
                  <a:srgbClr val="133984"/>
                </a:solidFill>
                <a:ea typeface="黑体" charset="0"/>
              </a:rPr>
              <a:t>the one hand, d</a:t>
            </a:r>
            <a:r>
              <a:rPr lang="en-US" altLang="zh-CN" sz="1600" dirty="0" smtClean="0">
                <a:solidFill>
                  <a:srgbClr val="133984"/>
                </a:solidFill>
                <a:ea typeface="黑体" charset="0"/>
              </a:rPr>
              <a:t>eep learning </a:t>
            </a:r>
            <a:r>
              <a:rPr lang="en-US" altLang="zh-CN" sz="1600" dirty="0">
                <a:solidFill>
                  <a:srgbClr val="133984"/>
                </a:solidFill>
                <a:ea typeface="黑体" charset="0"/>
              </a:rPr>
              <a:t>methods </a:t>
            </a:r>
            <a:r>
              <a:rPr lang="en-US" altLang="zh-CN" sz="1600" dirty="0" smtClean="0">
                <a:solidFill>
                  <a:srgbClr val="133984"/>
                </a:solidFill>
                <a:ea typeface="黑体" charset="0"/>
              </a:rPr>
              <a:t>require beat </a:t>
            </a:r>
            <a:r>
              <a:rPr lang="en-US" altLang="zh-CN" sz="1600" dirty="0">
                <a:solidFill>
                  <a:srgbClr val="133984"/>
                </a:solidFill>
                <a:ea typeface="黑体" charset="0"/>
              </a:rPr>
              <a:t>with fixed length. On the other hand, the length of </a:t>
            </a:r>
            <a:r>
              <a:rPr lang="en-US" altLang="zh-CN" sz="1600" dirty="0" smtClean="0">
                <a:solidFill>
                  <a:srgbClr val="133984"/>
                </a:solidFill>
                <a:ea typeface="黑体" charset="0"/>
              </a:rPr>
              <a:t>beat or </a:t>
            </a:r>
            <a:r>
              <a:rPr lang="en-US" altLang="zh-CN" sz="1600" dirty="0">
                <a:solidFill>
                  <a:srgbClr val="133984"/>
                </a:solidFill>
                <a:ea typeface="黑体" charset="0"/>
              </a:rPr>
              <a:t>wave varies</a:t>
            </a:r>
            <a:r>
              <a:rPr lang="en-US" altLang="zh-CN" sz="1600" dirty="0" smtClean="0">
                <a:solidFill>
                  <a:srgbClr val="133984"/>
                </a:solidFill>
                <a:ea typeface="黑体" charset="0"/>
              </a:rPr>
              <a:t>.</a:t>
            </a:r>
          </a:p>
          <a:p>
            <a:pPr marL="457200" indent="-457200" eaLnBrk="1" hangingPunct="1">
              <a:lnSpc>
                <a:spcPct val="150000"/>
              </a:lnSpc>
              <a:buFont typeface="Wingdings" charset="2"/>
              <a:buChar char="Ø"/>
            </a:pPr>
            <a:r>
              <a:rPr lang="en-US" altLang="zh-CN" sz="1600" dirty="0">
                <a:solidFill>
                  <a:srgbClr val="133984"/>
                </a:solidFill>
                <a:ea typeface="黑体" charset="0"/>
              </a:rPr>
              <a:t>However, the existing work segments beat </a:t>
            </a:r>
            <a:r>
              <a:rPr lang="en-US" altLang="zh-CN" sz="1600" dirty="0" smtClean="0">
                <a:solidFill>
                  <a:srgbClr val="133984"/>
                </a:solidFill>
                <a:ea typeface="黑体" charset="0"/>
              </a:rPr>
              <a:t>or wave </a:t>
            </a:r>
            <a:r>
              <a:rPr lang="en-US" altLang="zh-CN" sz="1600" dirty="0">
                <a:solidFill>
                  <a:srgbClr val="133984"/>
                </a:solidFill>
                <a:ea typeface="黑体" charset="0"/>
              </a:rPr>
              <a:t>with fixed length, ignoring the dynamic character.</a:t>
            </a:r>
            <a:r>
              <a:rPr lang="en-US" altLang="zh-CN" sz="1600" dirty="0" smtClean="0"/>
              <a:t/>
            </a:r>
            <a:br>
              <a:rPr lang="en-US" altLang="zh-CN" sz="1600" dirty="0" smtClean="0"/>
            </a:br>
            <a:r>
              <a:rPr lang="en-US" altLang="zh-CN" sz="1600" dirty="0" smtClean="0"/>
              <a:t/>
            </a:r>
            <a:br>
              <a:rPr lang="en-US" altLang="zh-CN" sz="1600" dirty="0" smtClean="0"/>
            </a:br>
            <a:r>
              <a:rPr lang="en-US" altLang="zh-CN" sz="1600" dirty="0" smtClean="0"/>
              <a:t> </a:t>
            </a:r>
            <a:br>
              <a:rPr lang="en-US" altLang="zh-CN" sz="1600" dirty="0" smtClean="0"/>
            </a:br>
            <a:endParaRPr lang="en-US" altLang="zh-CN" sz="1600" dirty="0" smtClean="0"/>
          </a:p>
          <a:p>
            <a:pPr marL="457200" indent="-457200" eaLnBrk="1" hangingPunct="1">
              <a:lnSpc>
                <a:spcPct val="150000"/>
              </a:lnSpc>
              <a:buFont typeface="Wingdings" charset="2"/>
              <a:buChar char="Ø"/>
            </a:pPr>
            <a:endParaRPr lang="en-US" altLang="zh-CN" sz="1600" dirty="0"/>
          </a:p>
          <a:p>
            <a:endParaRPr lang="en-US" altLang="zh-CN" dirty="0"/>
          </a:p>
        </p:txBody>
      </p:sp>
      <p:pic>
        <p:nvPicPr>
          <p:cNvPr id="13" name="音频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477"/>
    </mc:Choice>
    <mc:Fallback>
      <p:transition spd="slow" advTm="614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等腰三角形 5"/>
          <p:cNvSpPr>
            <a:spLocks noChangeArrowheads="1"/>
          </p:cNvSpPr>
          <p:nvPr/>
        </p:nvSpPr>
        <p:spPr bwMode="auto">
          <a:xfrm>
            <a:off x="431800" y="2298700"/>
            <a:ext cx="1895475" cy="1419225"/>
          </a:xfrm>
          <a:prstGeom prst="triangle">
            <a:avLst>
              <a:gd name="adj" fmla="val 50000"/>
            </a:avLst>
          </a:prstGeom>
          <a:solidFill>
            <a:srgbClr val="0081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144000" anchor="ctr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4400" dirty="0">
                <a:solidFill>
                  <a:srgbClr val="FFFFFF"/>
                </a:solidFill>
                <a:latin typeface="微软雅黑" charset="0"/>
                <a:ea typeface="微软雅黑" charset="0"/>
              </a:rPr>
              <a:t>2</a:t>
            </a:r>
          </a:p>
        </p:txBody>
      </p:sp>
      <p:sp>
        <p:nvSpPr>
          <p:cNvPr id="12291" name="等腰三角形 6"/>
          <p:cNvSpPr>
            <a:spLocks noChangeArrowheads="1"/>
          </p:cNvSpPr>
          <p:nvPr/>
        </p:nvSpPr>
        <p:spPr bwMode="auto">
          <a:xfrm>
            <a:off x="212725" y="2151063"/>
            <a:ext cx="2333625" cy="1743075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0099EE"/>
            </a:solidFill>
            <a:prstDash val="lg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zh-CN" altLang="en-US" sz="1800">
              <a:solidFill>
                <a:srgbClr val="FFFFFF"/>
              </a:solidFill>
              <a:ea typeface="宋体" charset="0"/>
            </a:endParaRPr>
          </a:p>
        </p:txBody>
      </p:sp>
      <p:sp>
        <p:nvSpPr>
          <p:cNvPr id="12292" name="文本框 11"/>
          <p:cNvSpPr txBox="1">
            <a:spLocks noChangeArrowheads="1"/>
          </p:cNvSpPr>
          <p:nvPr/>
        </p:nvSpPr>
        <p:spPr bwMode="auto">
          <a:xfrm>
            <a:off x="2002731" y="2474913"/>
            <a:ext cx="7141269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b="1" dirty="0" smtClean="0">
                <a:solidFill>
                  <a:srgbClr val="006196"/>
                </a:solidFill>
                <a:latin typeface="微软雅黑" charset="0"/>
                <a:ea typeface="微软雅黑" charset="0"/>
              </a:rPr>
              <a:t>Proposed </a:t>
            </a:r>
            <a:r>
              <a:rPr lang="en-US" altLang="zh-CN" b="1" dirty="0" smtClean="0">
                <a:solidFill>
                  <a:srgbClr val="006196"/>
                </a:solidFill>
                <a:latin typeface="微软雅黑" charset="0"/>
                <a:ea typeface="微软雅黑" charset="0"/>
              </a:rPr>
              <a:t>Method</a:t>
            </a:r>
            <a:endParaRPr lang="en-US" altLang="zh-CN" b="1" dirty="0">
              <a:solidFill>
                <a:srgbClr val="006196"/>
              </a:solidFill>
              <a:latin typeface="微软雅黑" charset="0"/>
              <a:ea typeface="微软雅黑" charset="0"/>
            </a:endParaRPr>
          </a:p>
        </p:txBody>
      </p:sp>
      <p:pic>
        <p:nvPicPr>
          <p:cNvPr id="4" name="音频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51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53"/>
    </mc:Choice>
    <mc:Fallback>
      <p:transition spd="slow" advTm="5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7169"/>
          <p:cNvSpPr>
            <a:spLocks noGrp="1" noChangeArrowheads="1"/>
          </p:cNvSpPr>
          <p:nvPr/>
        </p:nvSpPr>
        <p:spPr bwMode="auto">
          <a:xfrm>
            <a:off x="2267744" y="281990"/>
            <a:ext cx="7025144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54000" anchorCtr="1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b="1" dirty="0">
                <a:solidFill>
                  <a:srgbClr val="006196"/>
                </a:solidFill>
                <a:latin typeface="微软雅黑" charset="0"/>
                <a:ea typeface="微软雅黑" charset="0"/>
              </a:rPr>
              <a:t>Proposed </a:t>
            </a:r>
            <a:r>
              <a:rPr lang="en-US" altLang="zh-CN" b="1" dirty="0" smtClean="0">
                <a:solidFill>
                  <a:srgbClr val="006196"/>
                </a:solidFill>
                <a:latin typeface="微软雅黑" charset="0"/>
                <a:ea typeface="微软雅黑" charset="0"/>
              </a:rPr>
              <a:t>Method</a:t>
            </a:r>
            <a:endParaRPr lang="en-US" altLang="zh-CN" b="1" dirty="0">
              <a:solidFill>
                <a:srgbClr val="006196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4074FE72-42FA-4061-84D2-EE71E30E9724}"/>
              </a:ext>
            </a:extLst>
          </p:cNvPr>
          <p:cNvSpPr txBox="1"/>
          <p:nvPr/>
        </p:nvSpPr>
        <p:spPr>
          <a:xfrm>
            <a:off x="1044121" y="1387308"/>
            <a:ext cx="7416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133984"/>
                </a:solidFill>
              </a:rPr>
              <a:t>Examples of different beat segmentation methods</a:t>
            </a:r>
            <a:endParaRPr lang="zh-CN" altLang="en-US" sz="2000" dirty="0">
              <a:solidFill>
                <a:srgbClr val="133984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40993"/>
            <a:ext cx="9144000" cy="157601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7504" y="4220521"/>
            <a:ext cx="903649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eaLnBrk="1" hangingPunct="1">
              <a:lnSpc>
                <a:spcPct val="150000"/>
              </a:lnSpc>
            </a:pPr>
            <a:r>
              <a:rPr lang="en-US" altLang="zh-CN" sz="1800" dirty="0">
                <a:solidFill>
                  <a:srgbClr val="12357C"/>
                </a:solidFill>
              </a:rPr>
              <a:t>Examples of </a:t>
            </a:r>
            <a:r>
              <a:rPr lang="en-US" altLang="zh-CN" sz="1800" dirty="0" smtClean="0">
                <a:solidFill>
                  <a:srgbClr val="12357C"/>
                </a:solidFill>
              </a:rPr>
              <a:t>different </a:t>
            </a:r>
            <a:r>
              <a:rPr lang="en-US" altLang="zh-CN" sz="1800" dirty="0">
                <a:solidFill>
                  <a:srgbClr val="12357C"/>
                </a:solidFill>
              </a:rPr>
              <a:t>segmentation methods. </a:t>
            </a:r>
            <a:endParaRPr lang="en-US" altLang="zh-CN" sz="1800" dirty="0" smtClean="0">
              <a:solidFill>
                <a:srgbClr val="12357C"/>
              </a:solidFill>
            </a:endParaRPr>
          </a:p>
          <a:p>
            <a:pPr indent="457200" eaLnBrk="1" hangingPunct="1">
              <a:lnSpc>
                <a:spcPct val="150000"/>
              </a:lnSpc>
            </a:pPr>
            <a:r>
              <a:rPr lang="en-US" altLang="zh-CN" sz="1800" dirty="0" smtClean="0">
                <a:solidFill>
                  <a:srgbClr val="12357C"/>
                </a:solidFill>
              </a:rPr>
              <a:t>(</a:t>
            </a:r>
            <a:r>
              <a:rPr lang="en-US" altLang="zh-CN" sz="1800" dirty="0">
                <a:solidFill>
                  <a:srgbClr val="12357C"/>
                </a:solidFill>
              </a:rPr>
              <a:t>a): fixed-length beat segmentation method [2]; </a:t>
            </a:r>
            <a:endParaRPr lang="en-US" altLang="zh-CN" sz="1800" dirty="0" smtClean="0">
              <a:solidFill>
                <a:srgbClr val="12357C"/>
              </a:solidFill>
            </a:endParaRPr>
          </a:p>
          <a:p>
            <a:pPr indent="457200" eaLnBrk="1" hangingPunct="1">
              <a:lnSpc>
                <a:spcPct val="150000"/>
              </a:lnSpc>
            </a:pPr>
            <a:r>
              <a:rPr lang="en-US" altLang="zh-CN" sz="1800" dirty="0" smtClean="0">
                <a:solidFill>
                  <a:srgbClr val="12357C"/>
                </a:solidFill>
              </a:rPr>
              <a:t>(</a:t>
            </a:r>
            <a:r>
              <a:rPr lang="en-US" altLang="zh-CN" sz="1800" dirty="0">
                <a:solidFill>
                  <a:srgbClr val="12357C"/>
                </a:solidFill>
              </a:rPr>
              <a:t>b): proposed </a:t>
            </a:r>
            <a:r>
              <a:rPr lang="en-US" altLang="zh-CN" sz="1800" dirty="0" smtClean="0">
                <a:solidFill>
                  <a:srgbClr val="12357C"/>
                </a:solidFill>
              </a:rPr>
              <a:t>unfixed length beat </a:t>
            </a:r>
            <a:r>
              <a:rPr lang="en-US" altLang="zh-CN" sz="1800" dirty="0">
                <a:solidFill>
                  <a:srgbClr val="12357C"/>
                </a:solidFill>
              </a:rPr>
              <a:t>segmentation method; </a:t>
            </a:r>
            <a:endParaRPr lang="en-US" altLang="zh-CN" sz="1800" dirty="0" smtClean="0">
              <a:solidFill>
                <a:srgbClr val="12357C"/>
              </a:solidFill>
            </a:endParaRPr>
          </a:p>
          <a:p>
            <a:pPr indent="457200" eaLnBrk="1" hangingPunct="1">
              <a:lnSpc>
                <a:spcPct val="150000"/>
              </a:lnSpc>
            </a:pPr>
            <a:r>
              <a:rPr lang="en-US" altLang="zh-CN" sz="1800" dirty="0" smtClean="0">
                <a:solidFill>
                  <a:srgbClr val="12357C"/>
                </a:solidFill>
              </a:rPr>
              <a:t>(</a:t>
            </a:r>
            <a:r>
              <a:rPr lang="en-US" altLang="zh-CN" sz="1800" dirty="0">
                <a:solidFill>
                  <a:srgbClr val="12357C"/>
                </a:solidFill>
              </a:rPr>
              <a:t>c): non-overlapping wave segmentation method [4] based on </a:t>
            </a:r>
            <a:r>
              <a:rPr lang="en-US" altLang="zh-CN" sz="1800" dirty="0" smtClean="0">
                <a:solidFill>
                  <a:srgbClr val="12357C"/>
                </a:solidFill>
              </a:rPr>
              <a:t>(</a:t>
            </a:r>
            <a:r>
              <a:rPr lang="en-US" altLang="zh-CN" sz="1800" dirty="0">
                <a:solidFill>
                  <a:srgbClr val="12357C"/>
                </a:solidFill>
              </a:rPr>
              <a:t>a); </a:t>
            </a:r>
            <a:endParaRPr lang="en-US" altLang="zh-CN" sz="1800" dirty="0" smtClean="0">
              <a:solidFill>
                <a:srgbClr val="12357C"/>
              </a:solidFill>
            </a:endParaRPr>
          </a:p>
          <a:p>
            <a:pPr indent="457200" eaLnBrk="1" hangingPunct="1">
              <a:lnSpc>
                <a:spcPct val="150000"/>
              </a:lnSpc>
            </a:pPr>
            <a:r>
              <a:rPr lang="en-US" altLang="zh-CN" sz="1800" dirty="0" smtClean="0">
                <a:solidFill>
                  <a:srgbClr val="12357C"/>
                </a:solidFill>
              </a:rPr>
              <a:t>(</a:t>
            </a:r>
            <a:r>
              <a:rPr lang="en-US" altLang="zh-CN" sz="1800" dirty="0">
                <a:solidFill>
                  <a:srgbClr val="12357C"/>
                </a:solidFill>
              </a:rPr>
              <a:t>d): proposed </a:t>
            </a:r>
            <a:r>
              <a:rPr lang="en-US" altLang="zh-CN" sz="1800" dirty="0" smtClean="0">
                <a:solidFill>
                  <a:srgbClr val="12357C"/>
                </a:solidFill>
              </a:rPr>
              <a:t>overlapping wave </a:t>
            </a:r>
            <a:r>
              <a:rPr lang="en-US" altLang="zh-CN" sz="1800" dirty="0">
                <a:solidFill>
                  <a:srgbClr val="12357C"/>
                </a:solidFill>
              </a:rPr>
              <a:t>segmentation method based on (b).</a:t>
            </a:r>
            <a:endParaRPr lang="en-US" altLang="zh-CN" sz="1400" dirty="0">
              <a:solidFill>
                <a:srgbClr val="133984"/>
              </a:solidFill>
              <a:ea typeface="黑体" charset="0"/>
            </a:endParaRPr>
          </a:p>
        </p:txBody>
      </p:sp>
      <p:pic>
        <p:nvPicPr>
          <p:cNvPr id="8" name="音频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185"/>
    </mc:Choice>
    <mc:Fallback>
      <p:transition spd="slow" advTm="42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7169"/>
          <p:cNvSpPr>
            <a:spLocks noGrp="1" noChangeArrowheads="1"/>
          </p:cNvSpPr>
          <p:nvPr/>
        </p:nvSpPr>
        <p:spPr bwMode="auto">
          <a:xfrm>
            <a:off x="2267744" y="281990"/>
            <a:ext cx="7025144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54000" anchorCtr="1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b="1" dirty="0">
                <a:solidFill>
                  <a:srgbClr val="006196"/>
                </a:solidFill>
                <a:latin typeface="微软雅黑" charset="0"/>
                <a:ea typeface="微软雅黑" charset="0"/>
              </a:rPr>
              <a:t>Proposed </a:t>
            </a:r>
            <a:r>
              <a:rPr lang="en-US" altLang="zh-CN" b="1" dirty="0" smtClean="0">
                <a:solidFill>
                  <a:srgbClr val="006196"/>
                </a:solidFill>
                <a:latin typeface="微软雅黑" charset="0"/>
                <a:ea typeface="微软雅黑" charset="0"/>
              </a:rPr>
              <a:t>Method</a:t>
            </a:r>
            <a:endParaRPr lang="en-US" altLang="zh-CN" b="1" dirty="0">
              <a:solidFill>
                <a:srgbClr val="006196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4074FE72-42FA-4061-84D2-EE71E30E9724}"/>
              </a:ext>
            </a:extLst>
          </p:cNvPr>
          <p:cNvSpPr txBox="1"/>
          <p:nvPr/>
        </p:nvSpPr>
        <p:spPr>
          <a:xfrm>
            <a:off x="1059428" y="1271000"/>
            <a:ext cx="702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133984"/>
                </a:solidFill>
              </a:rPr>
              <a:t>A. Obtain Beats</a:t>
            </a:r>
            <a:endParaRPr lang="zh-CN" altLang="en-US" dirty="0">
              <a:solidFill>
                <a:srgbClr val="133984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7781" y="2208773"/>
            <a:ext cx="2288436" cy="67898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59428" y="2820831"/>
            <a:ext cx="82334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1800" dirty="0">
                <a:solidFill>
                  <a:srgbClr val="12357C"/>
                </a:solidFill>
              </a:rPr>
              <a:t>where </a:t>
            </a:r>
            <a:r>
              <a:rPr lang="en-US" altLang="zh-CN" sz="1800" dirty="0" err="1" smtClean="0">
                <a:solidFill>
                  <a:srgbClr val="12357C"/>
                </a:solidFill>
              </a:rPr>
              <a:t>R</a:t>
            </a:r>
            <a:r>
              <a:rPr lang="en-US" altLang="zh-CN" sz="1800" baseline="-25000" dirty="0" err="1" smtClean="0">
                <a:solidFill>
                  <a:srgbClr val="12357C"/>
                </a:solidFill>
              </a:rPr>
              <a:t>i</a:t>
            </a:r>
            <a:r>
              <a:rPr lang="en-US" altLang="zh-CN" sz="1800" dirty="0" smtClean="0">
                <a:solidFill>
                  <a:srgbClr val="12357C"/>
                </a:solidFill>
              </a:rPr>
              <a:t> </a:t>
            </a:r>
            <a:r>
              <a:rPr lang="en-US" altLang="zh-CN" sz="1800" dirty="0">
                <a:solidFill>
                  <a:srgbClr val="12357C"/>
                </a:solidFill>
              </a:rPr>
              <a:t>and l</a:t>
            </a:r>
            <a:r>
              <a:rPr lang="en-US" altLang="zh-CN" sz="1800" baseline="-25000" dirty="0">
                <a:solidFill>
                  <a:srgbClr val="12357C"/>
                </a:solidFill>
              </a:rPr>
              <a:t>i</a:t>
            </a:r>
            <a:r>
              <a:rPr lang="en-US" altLang="zh-CN" sz="1800" dirty="0">
                <a:solidFill>
                  <a:srgbClr val="12357C"/>
                </a:solidFill>
              </a:rPr>
              <a:t> denote the R peak and the real length of beat </a:t>
            </a:r>
            <a:r>
              <a:rPr lang="en-US" altLang="zh-CN" sz="1800" dirty="0" err="1" smtClean="0">
                <a:solidFill>
                  <a:srgbClr val="12357C"/>
                </a:solidFill>
              </a:rPr>
              <a:t>i</a:t>
            </a:r>
            <a:r>
              <a:rPr lang="en-US" altLang="zh-CN" sz="1800" dirty="0" smtClean="0">
                <a:solidFill>
                  <a:srgbClr val="12357C"/>
                </a:solidFill>
              </a:rPr>
              <a:t>, respectively</a:t>
            </a:r>
            <a:r>
              <a:rPr lang="en-US" altLang="zh-CN" sz="1800" dirty="0">
                <a:solidFill>
                  <a:srgbClr val="12357C"/>
                </a:solidFill>
              </a:rPr>
              <a:t>.</a:t>
            </a:r>
            <a:endParaRPr lang="en-US" altLang="zh-CN" sz="1400" dirty="0">
              <a:solidFill>
                <a:srgbClr val="133984"/>
              </a:solidFill>
              <a:ea typeface="黑体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4074FE72-42FA-4061-84D2-EE71E30E9724}"/>
              </a:ext>
            </a:extLst>
          </p:cNvPr>
          <p:cNvSpPr txBox="1"/>
          <p:nvPr/>
        </p:nvSpPr>
        <p:spPr>
          <a:xfrm>
            <a:off x="1059428" y="1770664"/>
            <a:ext cx="7025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133984"/>
                </a:solidFill>
              </a:rPr>
              <a:t>a) </a:t>
            </a:r>
            <a:r>
              <a:rPr lang="en-US" altLang="zh-CN" sz="2000" dirty="0">
                <a:solidFill>
                  <a:srgbClr val="133984"/>
                </a:solidFill>
              </a:rPr>
              <a:t>o</a:t>
            </a:r>
            <a:r>
              <a:rPr lang="en-US" altLang="zh-CN" sz="2000" dirty="0" smtClean="0">
                <a:solidFill>
                  <a:srgbClr val="133984"/>
                </a:solidFill>
              </a:rPr>
              <a:t>btain beat real length:</a:t>
            </a:r>
            <a:endParaRPr lang="zh-CN" altLang="en-US" sz="2000" dirty="0">
              <a:solidFill>
                <a:srgbClr val="133984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4074FE72-42FA-4061-84D2-EE71E30E9724}"/>
              </a:ext>
            </a:extLst>
          </p:cNvPr>
          <p:cNvSpPr txBox="1"/>
          <p:nvPr/>
        </p:nvSpPr>
        <p:spPr>
          <a:xfrm>
            <a:off x="1059428" y="3356561"/>
            <a:ext cx="7025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133984"/>
                </a:solidFill>
              </a:rPr>
              <a:t>b) obtain starting point:</a:t>
            </a:r>
            <a:endParaRPr lang="zh-CN" altLang="en-US" sz="2000" dirty="0">
              <a:solidFill>
                <a:srgbClr val="133984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59428" y="3661156"/>
            <a:ext cx="823346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eaLnBrk="1" hangingPunct="1">
              <a:lnSpc>
                <a:spcPct val="150000"/>
              </a:lnSpc>
            </a:pPr>
            <a:r>
              <a:rPr lang="en-US" altLang="zh-CN" sz="1800" dirty="0" smtClean="0">
                <a:solidFill>
                  <a:srgbClr val="12357C"/>
                </a:solidFill>
              </a:rPr>
              <a:t>To </a:t>
            </a:r>
            <a:r>
              <a:rPr lang="en-US" altLang="zh-CN" sz="1800" dirty="0">
                <a:solidFill>
                  <a:srgbClr val="12357C"/>
                </a:solidFill>
              </a:rPr>
              <a:t>obtain </a:t>
            </a:r>
            <a:r>
              <a:rPr lang="en-US" altLang="zh-CN" sz="1800" dirty="0" smtClean="0">
                <a:solidFill>
                  <a:srgbClr val="12357C"/>
                </a:solidFill>
              </a:rPr>
              <a:t>a complete </a:t>
            </a:r>
            <a:r>
              <a:rPr lang="en-US" altLang="zh-CN" sz="1800" dirty="0">
                <a:solidFill>
                  <a:srgbClr val="12357C"/>
                </a:solidFill>
              </a:rPr>
              <a:t>beat, we shift l</a:t>
            </a:r>
            <a:r>
              <a:rPr lang="en-US" altLang="zh-CN" sz="1800" baseline="-25000" dirty="0">
                <a:solidFill>
                  <a:srgbClr val="12357C"/>
                </a:solidFill>
              </a:rPr>
              <a:t>i</a:t>
            </a:r>
            <a:r>
              <a:rPr lang="en-US" altLang="zh-CN" sz="1800" dirty="0">
                <a:solidFill>
                  <a:srgbClr val="12357C"/>
                </a:solidFill>
              </a:rPr>
              <a:t> leftward by </a:t>
            </a:r>
            <a:r>
              <a:rPr lang="en-US" altLang="zh-CN" sz="1800" dirty="0" smtClean="0">
                <a:solidFill>
                  <a:srgbClr val="12357C"/>
                </a:solidFill>
              </a:rPr>
              <a:t>l</a:t>
            </a:r>
            <a:r>
              <a:rPr lang="en-US" altLang="zh-CN" sz="1800" baseline="-25000" dirty="0" smtClean="0">
                <a:solidFill>
                  <a:srgbClr val="12357C"/>
                </a:solidFill>
              </a:rPr>
              <a:t>f</a:t>
            </a:r>
            <a:r>
              <a:rPr lang="en-US" altLang="zh-CN" sz="1800" dirty="0" smtClean="0">
                <a:solidFill>
                  <a:srgbClr val="12357C"/>
                </a:solidFill>
              </a:rPr>
              <a:t>, </a:t>
            </a:r>
            <a:r>
              <a:rPr lang="en-US" altLang="zh-CN" sz="1800" dirty="0">
                <a:solidFill>
                  <a:srgbClr val="12357C"/>
                </a:solidFill>
              </a:rPr>
              <a:t>and </a:t>
            </a:r>
            <a:r>
              <a:rPr lang="en-US" altLang="zh-CN" sz="1800" dirty="0" smtClean="0">
                <a:solidFill>
                  <a:srgbClr val="12357C"/>
                </a:solidFill>
              </a:rPr>
              <a:t>l</a:t>
            </a:r>
            <a:r>
              <a:rPr lang="en-US" altLang="zh-CN" sz="1800" baseline="-25000" dirty="0" smtClean="0">
                <a:solidFill>
                  <a:srgbClr val="12357C"/>
                </a:solidFill>
              </a:rPr>
              <a:t>f</a:t>
            </a:r>
            <a:r>
              <a:rPr lang="en-US" altLang="zh-CN" sz="1800" dirty="0" smtClean="0">
                <a:solidFill>
                  <a:srgbClr val="12357C"/>
                </a:solidFill>
              </a:rPr>
              <a:t> </a:t>
            </a:r>
            <a:r>
              <a:rPr lang="en-US" altLang="zh-CN" sz="1800" dirty="0">
                <a:solidFill>
                  <a:srgbClr val="12357C"/>
                </a:solidFill>
              </a:rPr>
              <a:t>is the </a:t>
            </a:r>
            <a:r>
              <a:rPr lang="en-US" altLang="zh-CN" sz="1800" dirty="0" smtClean="0">
                <a:solidFill>
                  <a:srgbClr val="12357C"/>
                </a:solidFill>
              </a:rPr>
              <a:t>same for </a:t>
            </a:r>
            <a:r>
              <a:rPr lang="en-US" altLang="zh-CN" sz="1800" dirty="0">
                <a:solidFill>
                  <a:srgbClr val="12357C"/>
                </a:solidFill>
              </a:rPr>
              <a:t>all beats.</a:t>
            </a:r>
            <a:endParaRPr lang="en-US" altLang="zh-CN" sz="1400" dirty="0">
              <a:solidFill>
                <a:srgbClr val="133984"/>
              </a:solidFill>
              <a:ea typeface="黑体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4074FE72-42FA-4061-84D2-EE71E30E9724}"/>
              </a:ext>
            </a:extLst>
          </p:cNvPr>
          <p:cNvSpPr txBox="1"/>
          <p:nvPr/>
        </p:nvSpPr>
        <p:spPr>
          <a:xfrm>
            <a:off x="1053587" y="4533190"/>
            <a:ext cx="7025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133984"/>
                </a:solidFill>
              </a:rPr>
              <a:t>c</a:t>
            </a:r>
            <a:r>
              <a:rPr lang="en-US" altLang="zh-CN" sz="2000" dirty="0" smtClean="0">
                <a:solidFill>
                  <a:srgbClr val="133984"/>
                </a:solidFill>
              </a:rPr>
              <a:t>) reshape beat from unfixed length to fixed length:</a:t>
            </a:r>
            <a:endParaRPr lang="zh-CN" altLang="en-US" sz="2000" dirty="0">
              <a:solidFill>
                <a:srgbClr val="133984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53587" y="4971299"/>
            <a:ext cx="8233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eaLnBrk="1" hangingPunct="1">
              <a:lnSpc>
                <a:spcPct val="150000"/>
              </a:lnSpc>
            </a:pPr>
            <a:r>
              <a:rPr lang="en-US" altLang="zh-CN" sz="1800" dirty="0">
                <a:solidFill>
                  <a:srgbClr val="12357C"/>
                </a:solidFill>
              </a:rPr>
              <a:t>We pad zeros to the end of the </a:t>
            </a:r>
            <a:r>
              <a:rPr lang="en-US" altLang="zh-CN" sz="1800" dirty="0" smtClean="0">
                <a:solidFill>
                  <a:srgbClr val="12357C"/>
                </a:solidFill>
              </a:rPr>
              <a:t>beat when </a:t>
            </a:r>
            <a:r>
              <a:rPr lang="en-US" altLang="zh-CN" sz="1800" dirty="0">
                <a:solidFill>
                  <a:srgbClr val="12357C"/>
                </a:solidFill>
              </a:rPr>
              <a:t>l</a:t>
            </a:r>
            <a:r>
              <a:rPr lang="en-US" altLang="zh-CN" sz="1800" baseline="-25000" dirty="0">
                <a:solidFill>
                  <a:srgbClr val="12357C"/>
                </a:solidFill>
              </a:rPr>
              <a:t>i</a:t>
            </a:r>
            <a:r>
              <a:rPr lang="en-US" altLang="zh-CN" sz="1800" dirty="0">
                <a:solidFill>
                  <a:srgbClr val="12357C"/>
                </a:solidFill>
              </a:rPr>
              <a:t> is smaller than L</a:t>
            </a:r>
            <a:r>
              <a:rPr lang="en-US" altLang="zh-CN" sz="1800" baseline="-25000" dirty="0">
                <a:solidFill>
                  <a:srgbClr val="12357C"/>
                </a:solidFill>
              </a:rPr>
              <a:t>s</a:t>
            </a:r>
            <a:r>
              <a:rPr lang="en-US" altLang="zh-CN" sz="1800" dirty="0">
                <a:solidFill>
                  <a:srgbClr val="12357C"/>
                </a:solidFill>
              </a:rPr>
              <a:t>, where we call L</a:t>
            </a:r>
            <a:r>
              <a:rPr lang="en-US" altLang="zh-CN" sz="1800" baseline="-25000" dirty="0">
                <a:solidFill>
                  <a:srgbClr val="12357C"/>
                </a:solidFill>
              </a:rPr>
              <a:t>s</a:t>
            </a:r>
            <a:r>
              <a:rPr lang="en-US" altLang="zh-CN" sz="1800" dirty="0">
                <a:solidFill>
                  <a:srgbClr val="12357C"/>
                </a:solidFill>
              </a:rPr>
              <a:t> valid </a:t>
            </a:r>
            <a:r>
              <a:rPr lang="en-US" altLang="zh-CN" sz="1800" dirty="0" smtClean="0">
                <a:solidFill>
                  <a:srgbClr val="12357C"/>
                </a:solidFill>
              </a:rPr>
              <a:t>length. Otherwise</a:t>
            </a:r>
            <a:r>
              <a:rPr lang="en-US" altLang="zh-CN" sz="1800" dirty="0">
                <a:solidFill>
                  <a:srgbClr val="12357C"/>
                </a:solidFill>
              </a:rPr>
              <a:t>, we truncate the beat at the end.</a:t>
            </a:r>
            <a:endParaRPr lang="en-US" altLang="zh-CN" sz="1400" dirty="0">
              <a:solidFill>
                <a:srgbClr val="133984"/>
              </a:solidFill>
              <a:ea typeface="黑体" charset="0"/>
            </a:endParaRPr>
          </a:p>
        </p:txBody>
      </p:sp>
      <p:pic>
        <p:nvPicPr>
          <p:cNvPr id="10" name="音频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19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744"/>
    </mc:Choice>
    <mc:Fallback>
      <p:transition spd="slow" advTm="53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7169"/>
          <p:cNvSpPr>
            <a:spLocks noGrp="1" noChangeArrowheads="1"/>
          </p:cNvSpPr>
          <p:nvPr/>
        </p:nvSpPr>
        <p:spPr bwMode="auto">
          <a:xfrm>
            <a:off x="2267744" y="281990"/>
            <a:ext cx="7025144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54000" anchorCtr="1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b="1" dirty="0">
                <a:solidFill>
                  <a:srgbClr val="006196"/>
                </a:solidFill>
                <a:latin typeface="微软雅黑" charset="0"/>
                <a:ea typeface="微软雅黑" charset="0"/>
              </a:rPr>
              <a:t>Proposed </a:t>
            </a:r>
            <a:r>
              <a:rPr lang="en-US" altLang="zh-CN" b="1" dirty="0" smtClean="0">
                <a:solidFill>
                  <a:srgbClr val="006196"/>
                </a:solidFill>
                <a:latin typeface="微软雅黑" charset="0"/>
                <a:ea typeface="微软雅黑" charset="0"/>
              </a:rPr>
              <a:t>Method</a:t>
            </a:r>
            <a:endParaRPr lang="en-US" altLang="zh-CN" b="1" dirty="0">
              <a:solidFill>
                <a:srgbClr val="006196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4074FE72-42FA-4061-84D2-EE71E30E9724}"/>
              </a:ext>
            </a:extLst>
          </p:cNvPr>
          <p:cNvSpPr txBox="1"/>
          <p:nvPr/>
        </p:nvSpPr>
        <p:spPr>
          <a:xfrm>
            <a:off x="1059428" y="1271000"/>
            <a:ext cx="702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133984"/>
                </a:solidFill>
              </a:rPr>
              <a:t>B. </a:t>
            </a:r>
            <a:r>
              <a:rPr lang="en-US" altLang="zh-CN" dirty="0" smtClean="0">
                <a:solidFill>
                  <a:srgbClr val="133984"/>
                </a:solidFill>
              </a:rPr>
              <a:t>Obtain </a:t>
            </a:r>
            <a:r>
              <a:rPr lang="en-US" altLang="zh-CN" dirty="0">
                <a:solidFill>
                  <a:srgbClr val="133984"/>
                </a:solidFill>
              </a:rPr>
              <a:t>Other Beats Representations</a:t>
            </a:r>
            <a:endParaRPr lang="zh-CN" altLang="en-US" dirty="0">
              <a:solidFill>
                <a:srgbClr val="133984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59428" y="3451546"/>
            <a:ext cx="808457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1800" dirty="0">
                <a:solidFill>
                  <a:srgbClr val="12357C"/>
                </a:solidFill>
              </a:rPr>
              <a:t>where L</a:t>
            </a:r>
            <a:r>
              <a:rPr lang="en-US" altLang="zh-CN" sz="1800" baseline="-25000" dirty="0">
                <a:solidFill>
                  <a:srgbClr val="12357C"/>
                </a:solidFill>
              </a:rPr>
              <a:t>P</a:t>
            </a:r>
            <a:r>
              <a:rPr lang="en-US" altLang="zh-CN" sz="1800" dirty="0">
                <a:solidFill>
                  <a:srgbClr val="12357C"/>
                </a:solidFill>
              </a:rPr>
              <a:t>, L</a:t>
            </a:r>
            <a:r>
              <a:rPr lang="en-US" altLang="zh-CN" sz="1800" baseline="-25000" dirty="0">
                <a:solidFill>
                  <a:srgbClr val="12357C"/>
                </a:solidFill>
              </a:rPr>
              <a:t>R</a:t>
            </a:r>
            <a:r>
              <a:rPr lang="en-US" altLang="zh-CN" sz="1800" dirty="0">
                <a:solidFill>
                  <a:srgbClr val="12357C"/>
                </a:solidFill>
              </a:rPr>
              <a:t>, L</a:t>
            </a:r>
            <a:r>
              <a:rPr lang="en-US" altLang="zh-CN" sz="1800" baseline="-25000" dirty="0">
                <a:solidFill>
                  <a:srgbClr val="12357C"/>
                </a:solidFill>
              </a:rPr>
              <a:t>T</a:t>
            </a:r>
            <a:r>
              <a:rPr lang="en-US" altLang="zh-CN" sz="1800" dirty="0">
                <a:solidFill>
                  <a:srgbClr val="12357C"/>
                </a:solidFill>
              </a:rPr>
              <a:t> mean the length of P wave, QRS </a:t>
            </a:r>
            <a:r>
              <a:rPr lang="en-US" altLang="zh-CN" sz="1800" dirty="0" smtClean="0">
                <a:solidFill>
                  <a:srgbClr val="12357C"/>
                </a:solidFill>
              </a:rPr>
              <a:t>waves and </a:t>
            </a:r>
            <a:r>
              <a:rPr lang="en-US" altLang="zh-CN" sz="1800" dirty="0">
                <a:solidFill>
                  <a:srgbClr val="12357C"/>
                </a:solidFill>
              </a:rPr>
              <a:t>T wave respectively. </a:t>
            </a:r>
            <a:r>
              <a:rPr lang="en-US" altLang="zh-CN" sz="1800" dirty="0" err="1">
                <a:solidFill>
                  <a:srgbClr val="12357C"/>
                </a:solidFill>
              </a:rPr>
              <a:t>n</a:t>
            </a:r>
            <a:r>
              <a:rPr lang="en-US" altLang="zh-CN" sz="1800" baseline="-25000" dirty="0" err="1">
                <a:solidFill>
                  <a:srgbClr val="12357C"/>
                </a:solidFill>
              </a:rPr>
              <a:t>P</a:t>
            </a:r>
            <a:r>
              <a:rPr lang="en-US" altLang="zh-CN" sz="1800" dirty="0">
                <a:solidFill>
                  <a:srgbClr val="12357C"/>
                </a:solidFill>
              </a:rPr>
              <a:t>, </a:t>
            </a:r>
            <a:r>
              <a:rPr lang="en-US" altLang="zh-CN" sz="1800" dirty="0" err="1">
                <a:solidFill>
                  <a:srgbClr val="12357C"/>
                </a:solidFill>
              </a:rPr>
              <a:t>n</a:t>
            </a:r>
            <a:r>
              <a:rPr lang="en-US" altLang="zh-CN" sz="1800" baseline="-25000" dirty="0" err="1">
                <a:solidFill>
                  <a:srgbClr val="12357C"/>
                </a:solidFill>
              </a:rPr>
              <a:t>R</a:t>
            </a:r>
            <a:r>
              <a:rPr lang="en-US" altLang="zh-CN" sz="1800" dirty="0">
                <a:solidFill>
                  <a:srgbClr val="12357C"/>
                </a:solidFill>
              </a:rPr>
              <a:t>, </a:t>
            </a:r>
            <a:r>
              <a:rPr lang="en-US" altLang="zh-CN" sz="1800" dirty="0" err="1">
                <a:solidFill>
                  <a:srgbClr val="12357C"/>
                </a:solidFill>
              </a:rPr>
              <a:t>n</a:t>
            </a:r>
            <a:r>
              <a:rPr lang="en-US" altLang="zh-CN" sz="1800" baseline="-25000" dirty="0" err="1">
                <a:solidFill>
                  <a:srgbClr val="12357C"/>
                </a:solidFill>
              </a:rPr>
              <a:t>T</a:t>
            </a:r>
            <a:r>
              <a:rPr lang="en-US" altLang="zh-CN" sz="1800" dirty="0">
                <a:solidFill>
                  <a:srgbClr val="12357C"/>
                </a:solidFill>
              </a:rPr>
              <a:t> are the parameters </a:t>
            </a:r>
            <a:r>
              <a:rPr lang="en-US" altLang="zh-CN" sz="1800" dirty="0" smtClean="0">
                <a:solidFill>
                  <a:srgbClr val="12357C"/>
                </a:solidFill>
              </a:rPr>
              <a:t>that represent </a:t>
            </a:r>
            <a:r>
              <a:rPr lang="en-US" altLang="zh-CN" sz="1800" dirty="0">
                <a:solidFill>
                  <a:srgbClr val="12357C"/>
                </a:solidFill>
              </a:rPr>
              <a:t>the proportion of each wave in a beat. n</a:t>
            </a:r>
            <a:r>
              <a:rPr lang="en-US" altLang="zh-CN" sz="1800" baseline="-25000" dirty="0">
                <a:solidFill>
                  <a:srgbClr val="12357C"/>
                </a:solidFill>
              </a:rPr>
              <a:t>o</a:t>
            </a:r>
            <a:r>
              <a:rPr lang="en-US" altLang="zh-CN" sz="1800" dirty="0">
                <a:solidFill>
                  <a:srgbClr val="12357C"/>
                </a:solidFill>
              </a:rPr>
              <a:t> is an overlapping parameter.</a:t>
            </a:r>
            <a:endParaRPr lang="en-US" altLang="zh-CN" sz="1400" dirty="0">
              <a:solidFill>
                <a:srgbClr val="133984"/>
              </a:solidFill>
              <a:ea typeface="黑体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4074FE72-42FA-4061-84D2-EE71E30E9724}"/>
              </a:ext>
            </a:extLst>
          </p:cNvPr>
          <p:cNvSpPr txBox="1"/>
          <p:nvPr/>
        </p:nvSpPr>
        <p:spPr>
          <a:xfrm>
            <a:off x="1059428" y="1770664"/>
            <a:ext cx="7025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133984"/>
                </a:solidFill>
              </a:rPr>
              <a:t>a) </a:t>
            </a:r>
            <a:r>
              <a:rPr lang="en-US" altLang="zh-CN" sz="2000" dirty="0">
                <a:solidFill>
                  <a:srgbClr val="133984"/>
                </a:solidFill>
              </a:rPr>
              <a:t>o</a:t>
            </a:r>
            <a:r>
              <a:rPr lang="en-US" altLang="zh-CN" sz="2000" dirty="0" smtClean="0">
                <a:solidFill>
                  <a:srgbClr val="133984"/>
                </a:solidFill>
              </a:rPr>
              <a:t>btain waves:</a:t>
            </a:r>
            <a:endParaRPr lang="zh-CN" altLang="en-US" sz="2000" dirty="0">
              <a:solidFill>
                <a:srgbClr val="133984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4074FE72-42FA-4061-84D2-EE71E30E9724}"/>
              </a:ext>
            </a:extLst>
          </p:cNvPr>
          <p:cNvSpPr txBox="1"/>
          <p:nvPr/>
        </p:nvSpPr>
        <p:spPr>
          <a:xfrm>
            <a:off x="1059428" y="4851372"/>
            <a:ext cx="7025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133984"/>
                </a:solidFill>
              </a:rPr>
              <a:t>b) obtain the ratio of adjacent RR interval:</a:t>
            </a:r>
            <a:endParaRPr lang="zh-CN" altLang="en-US" sz="2000" dirty="0">
              <a:solidFill>
                <a:srgbClr val="133984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450" y="2194326"/>
            <a:ext cx="2705100" cy="12477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1920" y="5308388"/>
            <a:ext cx="1114797" cy="784908"/>
          </a:xfrm>
          <a:prstGeom prst="rect">
            <a:avLst/>
          </a:prstGeom>
        </p:spPr>
      </p:pic>
      <p:pic>
        <p:nvPicPr>
          <p:cNvPr id="7" name="音频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09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59"/>
    </mc:Choice>
    <mc:Fallback>
      <p:transition spd="slow" advTm="14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等腰三角形 5"/>
          <p:cNvSpPr>
            <a:spLocks noChangeArrowheads="1"/>
          </p:cNvSpPr>
          <p:nvPr/>
        </p:nvSpPr>
        <p:spPr bwMode="auto">
          <a:xfrm>
            <a:off x="431800" y="2298700"/>
            <a:ext cx="1895475" cy="1419225"/>
          </a:xfrm>
          <a:prstGeom prst="triangle">
            <a:avLst>
              <a:gd name="adj" fmla="val 50000"/>
            </a:avLst>
          </a:prstGeom>
          <a:solidFill>
            <a:srgbClr val="0081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144000" anchor="ctr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4400" dirty="0">
                <a:solidFill>
                  <a:srgbClr val="FFFFFF"/>
                </a:solidFill>
                <a:latin typeface="微软雅黑" charset="0"/>
                <a:ea typeface="微软雅黑" charset="0"/>
              </a:rPr>
              <a:t>3</a:t>
            </a:r>
          </a:p>
        </p:txBody>
      </p:sp>
      <p:sp>
        <p:nvSpPr>
          <p:cNvPr id="12291" name="等腰三角形 6"/>
          <p:cNvSpPr>
            <a:spLocks noChangeArrowheads="1"/>
          </p:cNvSpPr>
          <p:nvPr/>
        </p:nvSpPr>
        <p:spPr bwMode="auto">
          <a:xfrm>
            <a:off x="212725" y="2151063"/>
            <a:ext cx="2333625" cy="1743075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0099EE"/>
            </a:solidFill>
            <a:prstDash val="lg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zh-CN" altLang="en-US" sz="1800">
              <a:solidFill>
                <a:srgbClr val="FFFFFF"/>
              </a:solidFill>
              <a:ea typeface="宋体" charset="0"/>
            </a:endParaRPr>
          </a:p>
        </p:txBody>
      </p:sp>
      <p:sp>
        <p:nvSpPr>
          <p:cNvPr id="12292" name="文本框 11"/>
          <p:cNvSpPr txBox="1">
            <a:spLocks noChangeArrowheads="1"/>
          </p:cNvSpPr>
          <p:nvPr/>
        </p:nvSpPr>
        <p:spPr bwMode="auto">
          <a:xfrm>
            <a:off x="2327275" y="2947988"/>
            <a:ext cx="68167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2400" b="1" dirty="0">
                <a:solidFill>
                  <a:srgbClr val="006196"/>
                </a:solidFill>
                <a:latin typeface="微软雅黑" charset="0"/>
                <a:ea typeface="微软雅黑" charset="0"/>
              </a:rPr>
              <a:t>Performance </a:t>
            </a:r>
            <a:r>
              <a:rPr lang="en-US" altLang="zh-CN" sz="2400" b="1" dirty="0" smtClean="0">
                <a:solidFill>
                  <a:srgbClr val="006196"/>
                </a:solidFill>
                <a:latin typeface="微软雅黑" charset="0"/>
                <a:ea typeface="微软雅黑" charset="0"/>
              </a:rPr>
              <a:t>Evaluation</a:t>
            </a:r>
            <a:endParaRPr lang="en-US" altLang="zh-CN" sz="2400" b="1" dirty="0">
              <a:solidFill>
                <a:srgbClr val="006196"/>
              </a:solidFill>
              <a:latin typeface="微软雅黑" charset="0"/>
              <a:ea typeface="微软雅黑" charset="0"/>
            </a:endParaRPr>
          </a:p>
        </p:txBody>
      </p:sp>
      <p:pic>
        <p:nvPicPr>
          <p:cNvPr id="3" name="音频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01"/>
    </mc:Choice>
    <mc:Fallback>
      <p:transition spd="slow" advTm="38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华文新魏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ZW-ASID" id="{5FB3A026-1437-5549-840E-1B9C6380C2DB}" vid="{420D4621-07D8-3F44-8414-ECB71F7D531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ZW-ASID</Template>
  <TotalTime>1850</TotalTime>
  <Pages>0</Pages>
  <Words>732</Words>
  <Characters>0</Characters>
  <Application>Microsoft Office PowerPoint</Application>
  <DocSecurity>0</DocSecurity>
  <PresentationFormat>全屏显示(4:3)</PresentationFormat>
  <Lines>0</Lines>
  <Paragraphs>67</Paragraphs>
  <Slides>13</Slides>
  <Notes>3</Notes>
  <HiddenSlides>0</HiddenSlides>
  <MMClips>13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黑体</vt:lpstr>
      <vt:lpstr>华康俪金黑W8</vt:lpstr>
      <vt:lpstr>华文新魏</vt:lpstr>
      <vt:lpstr>宋体</vt:lpstr>
      <vt:lpstr>微软雅黑</vt:lpstr>
      <vt:lpstr>Arial</vt:lpstr>
      <vt:lpstr>Times New Roman</vt:lpstr>
      <vt:lpstr>Wingdings</vt:lpstr>
      <vt:lpstr>1_自定义设计方案</vt:lpstr>
      <vt:lpstr>ECG classification based on unfixed length segmentation of heartbeat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Thanks!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Further Research on Two-phase Decoding for GC-LDPC Codes</dc:title>
  <dc:subject/>
  <dc:creator>zw</dc:creator>
  <cp:keywords/>
  <dc:description/>
  <cp:lastModifiedBy>xyang225</cp:lastModifiedBy>
  <cp:revision>90</cp:revision>
  <dcterms:created xsi:type="dcterms:W3CDTF">2018-11-05T01:54:37Z</dcterms:created>
  <dcterms:modified xsi:type="dcterms:W3CDTF">2019-05-10T10:58:49Z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2052-10.1.0.6489</vt:lpwstr>
  </property>
</Properties>
</file>